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4"/>
  </p:notesMasterIdLst>
  <p:sldIdLst>
    <p:sldId id="256" r:id="rId2"/>
    <p:sldId id="257" r:id="rId3"/>
    <p:sldId id="258" r:id="rId4"/>
    <p:sldId id="259" r:id="rId5"/>
    <p:sldId id="260" r:id="rId6"/>
    <p:sldId id="293" r:id="rId7"/>
    <p:sldId id="273" r:id="rId8"/>
    <p:sldId id="274" r:id="rId9"/>
    <p:sldId id="275" r:id="rId10"/>
    <p:sldId id="296" r:id="rId11"/>
    <p:sldId id="297" r:id="rId12"/>
    <p:sldId id="298" r:id="rId13"/>
    <p:sldId id="299" r:id="rId14"/>
    <p:sldId id="300" r:id="rId15"/>
    <p:sldId id="301" r:id="rId16"/>
    <p:sldId id="302" r:id="rId17"/>
    <p:sldId id="277" r:id="rId18"/>
    <p:sldId id="278" r:id="rId19"/>
    <p:sldId id="279" r:id="rId20"/>
    <p:sldId id="282" r:id="rId21"/>
    <p:sldId id="280" r:id="rId22"/>
    <p:sldId id="281" r:id="rId23"/>
    <p:sldId id="283" r:id="rId24"/>
    <p:sldId id="284" r:id="rId25"/>
    <p:sldId id="287" r:id="rId26"/>
    <p:sldId id="285" r:id="rId27"/>
    <p:sldId id="288" r:id="rId28"/>
    <p:sldId id="291" r:id="rId29"/>
    <p:sldId id="292" r:id="rId30"/>
    <p:sldId id="286" r:id="rId31"/>
    <p:sldId id="295" r:id="rId32"/>
    <p:sldId id="294"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60" autoAdjust="0"/>
    <p:restoredTop sz="88965" autoAdjust="0"/>
  </p:normalViewPr>
  <p:slideViewPr>
    <p:cSldViewPr snapToGrid="0">
      <p:cViewPr varScale="1">
        <p:scale>
          <a:sx n="52" d="100"/>
          <a:sy n="52" d="100"/>
        </p:scale>
        <p:origin x="61" y="688"/>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_rels/data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image" Target="../media/image27.png"/><Relationship Id="rId4" Type="http://schemas.openxmlformats.org/officeDocument/2006/relationships/image" Target="../media/image29.png"/></Relationships>
</file>

<file path=ppt/diagrams/_rels/data3.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31.png"/></Relationships>
</file>

<file path=ppt/diagrams/_rels/drawing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image" Target="../media/image27.png"/><Relationship Id="rId4" Type="http://schemas.openxmlformats.org/officeDocument/2006/relationships/image" Target="../media/image29.png"/></Relationships>
</file>

<file path=ppt/diagrams/_rels/drawing3.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31.png"/></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6DAFCB-C06F-4DB1-ADBE-CC65BBE43A26}" type="doc">
      <dgm:prSet loTypeId="urn:microsoft.com/office/officeart/2005/8/layout/hChevron3" loCatId="process" qsTypeId="urn:microsoft.com/office/officeart/2005/8/quickstyle/simple1" qsCatId="simple" csTypeId="urn:microsoft.com/office/officeart/2005/8/colors/accent2_5" csCatId="accent2" phldr="1"/>
      <dgm:spPr/>
    </dgm:pt>
    <dgm:pt modelId="{4B5DEFC2-F1F5-4992-AF20-3AFC9F3F378B}">
      <dgm:prSet phldrT="[Text]"/>
      <dgm:spPr/>
      <dgm:t>
        <a:bodyPr/>
        <a:lstStyle/>
        <a:p>
          <a:r>
            <a:rPr lang="en-US" dirty="0"/>
            <a:t>Feature </a:t>
          </a:r>
        </a:p>
        <a:p>
          <a:r>
            <a:rPr lang="en-US" dirty="0"/>
            <a:t>Detection Layers</a:t>
          </a:r>
        </a:p>
      </dgm:t>
    </dgm:pt>
    <dgm:pt modelId="{E525F11D-F20B-4630-8DF6-5B64121B946F}" type="sibTrans" cxnId="{40B97948-8128-452D-9EA2-0B992781B38F}">
      <dgm:prSet/>
      <dgm:spPr/>
      <dgm:t>
        <a:bodyPr/>
        <a:lstStyle/>
        <a:p>
          <a:endParaRPr lang="en-US"/>
        </a:p>
      </dgm:t>
    </dgm:pt>
    <dgm:pt modelId="{04AA4C51-ED0B-4E15-8D52-DB0F4BA472F7}" type="parTrans" cxnId="{40B97948-8128-452D-9EA2-0B992781B38F}">
      <dgm:prSet/>
      <dgm:spPr/>
      <dgm:t>
        <a:bodyPr/>
        <a:lstStyle/>
        <a:p>
          <a:endParaRPr lang="en-US"/>
        </a:p>
      </dgm:t>
    </dgm:pt>
    <dgm:pt modelId="{C05ABBF4-B5CD-4EFF-8CCD-8831E8AA72BE}">
      <dgm:prSet phldrT="[Text]"/>
      <dgm:spPr/>
      <dgm:t>
        <a:bodyPr/>
        <a:lstStyle/>
        <a:p>
          <a:r>
            <a:rPr lang="en-US" dirty="0"/>
            <a:t>Feature Classification Layers</a:t>
          </a:r>
        </a:p>
      </dgm:t>
    </dgm:pt>
    <dgm:pt modelId="{D450A98B-68F6-4B35-9B46-91EDD72752FB}" type="sibTrans" cxnId="{AB672F1E-14B3-43AA-8BF6-91D7FC8870AA}">
      <dgm:prSet/>
      <dgm:spPr/>
      <dgm:t>
        <a:bodyPr/>
        <a:lstStyle/>
        <a:p>
          <a:endParaRPr lang="en-US"/>
        </a:p>
      </dgm:t>
    </dgm:pt>
    <dgm:pt modelId="{6408209E-76A8-4BFB-96CA-6B6F0756F6F3}" type="parTrans" cxnId="{AB672F1E-14B3-43AA-8BF6-91D7FC8870AA}">
      <dgm:prSet/>
      <dgm:spPr/>
      <dgm:t>
        <a:bodyPr/>
        <a:lstStyle/>
        <a:p>
          <a:endParaRPr lang="en-US"/>
        </a:p>
      </dgm:t>
    </dgm:pt>
    <dgm:pt modelId="{B8939065-F77D-44AF-8235-8EB57441FCA6}" type="pres">
      <dgm:prSet presAssocID="{876DAFCB-C06F-4DB1-ADBE-CC65BBE43A26}" presName="Name0" presStyleCnt="0">
        <dgm:presLayoutVars>
          <dgm:dir/>
          <dgm:resizeHandles val="exact"/>
        </dgm:presLayoutVars>
      </dgm:prSet>
      <dgm:spPr/>
    </dgm:pt>
    <dgm:pt modelId="{2EF17BEE-4652-441B-898F-FC9762B748CC}" type="pres">
      <dgm:prSet presAssocID="{4B5DEFC2-F1F5-4992-AF20-3AFC9F3F378B}" presName="parTxOnly" presStyleLbl="node1" presStyleIdx="0" presStyleCnt="2">
        <dgm:presLayoutVars>
          <dgm:bulletEnabled val="1"/>
        </dgm:presLayoutVars>
      </dgm:prSet>
      <dgm:spPr/>
    </dgm:pt>
    <dgm:pt modelId="{73441648-9F74-4D1A-BB58-E082262A0B94}" type="pres">
      <dgm:prSet presAssocID="{E525F11D-F20B-4630-8DF6-5B64121B946F}" presName="parSpace" presStyleCnt="0"/>
      <dgm:spPr/>
    </dgm:pt>
    <dgm:pt modelId="{F5F11A2F-8E86-4975-86A2-1282D58F2F8A}" type="pres">
      <dgm:prSet presAssocID="{C05ABBF4-B5CD-4EFF-8CCD-8831E8AA72BE}" presName="parTxOnly" presStyleLbl="node1" presStyleIdx="1" presStyleCnt="2">
        <dgm:presLayoutVars>
          <dgm:bulletEnabled val="1"/>
        </dgm:presLayoutVars>
      </dgm:prSet>
      <dgm:spPr/>
    </dgm:pt>
  </dgm:ptLst>
  <dgm:cxnLst>
    <dgm:cxn modelId="{AB672F1E-14B3-43AA-8BF6-91D7FC8870AA}" srcId="{876DAFCB-C06F-4DB1-ADBE-CC65BBE43A26}" destId="{C05ABBF4-B5CD-4EFF-8CCD-8831E8AA72BE}" srcOrd="1" destOrd="0" parTransId="{6408209E-76A8-4BFB-96CA-6B6F0756F6F3}" sibTransId="{D450A98B-68F6-4B35-9B46-91EDD72752FB}"/>
    <dgm:cxn modelId="{887D8617-154D-4C16-B923-4E4D066E3B36}" type="presOf" srcId="{C05ABBF4-B5CD-4EFF-8CCD-8831E8AA72BE}" destId="{F5F11A2F-8E86-4975-86A2-1282D58F2F8A}" srcOrd="0" destOrd="0" presId="urn:microsoft.com/office/officeart/2005/8/layout/hChevron3"/>
    <dgm:cxn modelId="{25EE27C9-481E-4D95-8613-B710B9820E75}" type="presOf" srcId="{876DAFCB-C06F-4DB1-ADBE-CC65BBE43A26}" destId="{B8939065-F77D-44AF-8235-8EB57441FCA6}" srcOrd="0" destOrd="0" presId="urn:microsoft.com/office/officeart/2005/8/layout/hChevron3"/>
    <dgm:cxn modelId="{40B97948-8128-452D-9EA2-0B992781B38F}" srcId="{876DAFCB-C06F-4DB1-ADBE-CC65BBE43A26}" destId="{4B5DEFC2-F1F5-4992-AF20-3AFC9F3F378B}" srcOrd="0" destOrd="0" parTransId="{04AA4C51-ED0B-4E15-8D52-DB0F4BA472F7}" sibTransId="{E525F11D-F20B-4630-8DF6-5B64121B946F}"/>
    <dgm:cxn modelId="{AB775C5F-5E9C-4833-B34A-DD21E3640196}" type="presOf" srcId="{4B5DEFC2-F1F5-4992-AF20-3AFC9F3F378B}" destId="{2EF17BEE-4652-441B-898F-FC9762B748CC}" srcOrd="0" destOrd="0" presId="urn:microsoft.com/office/officeart/2005/8/layout/hChevron3"/>
    <dgm:cxn modelId="{98465FD5-A602-4837-B2F4-3DA0BBA40029}" type="presParOf" srcId="{B8939065-F77D-44AF-8235-8EB57441FCA6}" destId="{2EF17BEE-4652-441B-898F-FC9762B748CC}" srcOrd="0" destOrd="0" presId="urn:microsoft.com/office/officeart/2005/8/layout/hChevron3"/>
    <dgm:cxn modelId="{CB2C5BAB-F995-4FC0-B8B9-91E3DA8F6444}" type="presParOf" srcId="{B8939065-F77D-44AF-8235-8EB57441FCA6}" destId="{73441648-9F74-4D1A-BB58-E082262A0B94}" srcOrd="1" destOrd="0" presId="urn:microsoft.com/office/officeart/2005/8/layout/hChevron3"/>
    <dgm:cxn modelId="{DA66FA8E-1950-44AD-9DEB-EC3FC62E64D4}" type="presParOf" srcId="{B8939065-F77D-44AF-8235-8EB57441FCA6}" destId="{F5F11A2F-8E86-4975-86A2-1282D58F2F8A}" srcOrd="2"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C73A67-5EA5-4747-BFFC-25EA8F3D69AD}"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13970DB7-5CF7-43F3-BFCF-2A7C64F956D6}">
      <dgm:prSet phldrT="[Text]"/>
      <dgm:spPr/>
      <dgm:t>
        <a:bodyPr/>
        <a:lstStyle/>
        <a:p>
          <a:r>
            <a:rPr lang="en-US" dirty="0"/>
            <a:t>Torch</a:t>
          </a:r>
        </a:p>
      </dgm:t>
    </dgm:pt>
    <dgm:pt modelId="{7F017382-0C6D-4011-83E0-9A7CE2389FDA}" type="parTrans" cxnId="{16B90933-FCE8-4799-97A5-167C589CAD28}">
      <dgm:prSet/>
      <dgm:spPr/>
      <dgm:t>
        <a:bodyPr/>
        <a:lstStyle/>
        <a:p>
          <a:endParaRPr lang="en-US"/>
        </a:p>
      </dgm:t>
    </dgm:pt>
    <dgm:pt modelId="{5E226C30-6568-47AD-83EB-D8C22AACD169}" type="sibTrans" cxnId="{16B90933-FCE8-4799-97A5-167C589CAD28}">
      <dgm:prSet/>
      <dgm:spPr/>
      <dgm:t>
        <a:bodyPr/>
        <a:lstStyle/>
        <a:p>
          <a:endParaRPr lang="en-US"/>
        </a:p>
      </dgm:t>
    </dgm:pt>
    <dgm:pt modelId="{52C06327-5B9F-4A32-ADD5-9A4857670B0D}">
      <dgm:prSet phldrT="[Text]" custT="1"/>
      <dgm:spPr/>
      <dgm:t>
        <a:bodyPr/>
        <a:lstStyle/>
        <a:p>
          <a:pPr>
            <a:buFont typeface="Wingdings" panose="05000000000000000000" pitchFamily="2" charset="2"/>
            <a:buChar char="ü"/>
          </a:pPr>
          <a:r>
            <a:rPr lang="en-US" sz="1700" dirty="0"/>
            <a:t>Native Windows Support</a:t>
          </a:r>
        </a:p>
      </dgm:t>
    </dgm:pt>
    <dgm:pt modelId="{14C1E0FA-7278-4C44-BD21-1058CB3A4201}" type="parTrans" cxnId="{5DE17BEC-E37B-47CE-87A8-5720B74ED2ED}">
      <dgm:prSet/>
      <dgm:spPr/>
      <dgm:t>
        <a:bodyPr/>
        <a:lstStyle/>
        <a:p>
          <a:endParaRPr lang="en-US"/>
        </a:p>
      </dgm:t>
    </dgm:pt>
    <dgm:pt modelId="{ED206BAE-1C85-404E-B4A7-3BEAA2D52976}" type="sibTrans" cxnId="{5DE17BEC-E37B-47CE-87A8-5720B74ED2ED}">
      <dgm:prSet/>
      <dgm:spPr/>
      <dgm:t>
        <a:bodyPr/>
        <a:lstStyle/>
        <a:p>
          <a:endParaRPr lang="en-US"/>
        </a:p>
      </dgm:t>
    </dgm:pt>
    <dgm:pt modelId="{F1C7EDA4-B3AB-40B8-A735-BAF664FB3341}">
      <dgm:prSet phldrT="[Text]" custT="1"/>
      <dgm:spPr/>
      <dgm:t>
        <a:bodyPr/>
        <a:lstStyle/>
        <a:p>
          <a:pPr>
            <a:buFont typeface="Wingdings" panose="05000000000000000000" pitchFamily="2" charset="2"/>
            <a:buChar char="ü"/>
          </a:pPr>
          <a:r>
            <a:rPr lang="en-US" sz="1700" dirty="0"/>
            <a:t>Large repository of code &amp; research papers</a:t>
          </a:r>
        </a:p>
      </dgm:t>
    </dgm:pt>
    <dgm:pt modelId="{1C865DCA-21D6-4DE9-AE50-190AC8CA6C77}" type="parTrans" cxnId="{B85AB68D-6BAF-4607-A26A-DFA32856717A}">
      <dgm:prSet/>
      <dgm:spPr/>
      <dgm:t>
        <a:bodyPr/>
        <a:lstStyle/>
        <a:p>
          <a:endParaRPr lang="en-US"/>
        </a:p>
      </dgm:t>
    </dgm:pt>
    <dgm:pt modelId="{5E5C5977-F9AD-4DD6-80EA-73903548067D}" type="sibTrans" cxnId="{B85AB68D-6BAF-4607-A26A-DFA32856717A}">
      <dgm:prSet/>
      <dgm:spPr/>
      <dgm:t>
        <a:bodyPr/>
        <a:lstStyle/>
        <a:p>
          <a:endParaRPr lang="en-US"/>
        </a:p>
      </dgm:t>
    </dgm:pt>
    <dgm:pt modelId="{AFACBF50-F34A-4983-B8A4-C4430364DAB7}">
      <dgm:prSet phldrT="[Text]"/>
      <dgm:spPr/>
      <dgm:t>
        <a:bodyPr/>
        <a:lstStyle/>
        <a:p>
          <a:r>
            <a:rPr lang="en-US" dirty="0"/>
            <a:t> </a:t>
          </a:r>
          <a:r>
            <a:rPr lang="en-US" dirty="0" err="1"/>
            <a:t>TensorFlow</a:t>
          </a:r>
          <a:endParaRPr lang="en-US" dirty="0"/>
        </a:p>
      </dgm:t>
    </dgm:pt>
    <dgm:pt modelId="{3FD66704-8C03-449F-8C55-BC53DE7C2558}" type="parTrans" cxnId="{A56CD4FB-31AF-4338-A28F-06893F1073A5}">
      <dgm:prSet/>
      <dgm:spPr/>
      <dgm:t>
        <a:bodyPr/>
        <a:lstStyle/>
        <a:p>
          <a:endParaRPr lang="en-US"/>
        </a:p>
      </dgm:t>
    </dgm:pt>
    <dgm:pt modelId="{E570F4C1-04F5-46E6-A5DA-BB6CACAE8A06}" type="sibTrans" cxnId="{A56CD4FB-31AF-4338-A28F-06893F1073A5}">
      <dgm:prSet/>
      <dgm:spPr/>
      <dgm:t>
        <a:bodyPr/>
        <a:lstStyle/>
        <a:p>
          <a:endParaRPr lang="en-US"/>
        </a:p>
      </dgm:t>
    </dgm:pt>
    <dgm:pt modelId="{DB4C1447-3D2F-4D38-9F2B-8856F57F7BD3}">
      <dgm:prSet phldrT="[Text]" custT="1"/>
      <dgm:spPr/>
      <dgm:t>
        <a:bodyPr/>
        <a:lstStyle/>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C++ &amp; Python</a:t>
          </a:r>
        </a:p>
      </dgm:t>
    </dgm:pt>
    <dgm:pt modelId="{A083E1E1-9D2E-4965-95DF-7934D1A5D869}" type="parTrans" cxnId="{69F1F86D-DE64-44DC-BB86-CC7DDC416C4E}">
      <dgm:prSet/>
      <dgm:spPr/>
      <dgm:t>
        <a:bodyPr/>
        <a:lstStyle/>
        <a:p>
          <a:endParaRPr lang="en-US"/>
        </a:p>
      </dgm:t>
    </dgm:pt>
    <dgm:pt modelId="{9F7E5698-AC7F-4506-B13E-B2EB103CE414}" type="sibTrans" cxnId="{69F1F86D-DE64-44DC-BB86-CC7DDC416C4E}">
      <dgm:prSet/>
      <dgm:spPr/>
      <dgm:t>
        <a:bodyPr/>
        <a:lstStyle/>
        <a:p>
          <a:endParaRPr lang="en-US"/>
        </a:p>
      </dgm:t>
    </dgm:pt>
    <dgm:pt modelId="{51087338-A2F9-40A1-9BEC-B83E54A4F49A}">
      <dgm:prSet phldrT="[Text]" custT="1"/>
      <dgm:spPr/>
      <dgm:t>
        <a:bodyPr/>
        <a:lstStyle/>
        <a:p>
          <a:pPr marL="171450" lvl="1" indent="-171450" algn="l" defTabSz="755650">
            <a:lnSpc>
              <a:spcPct val="90000"/>
            </a:lnSpc>
            <a:spcBef>
              <a:spcPct val="0"/>
            </a:spcBef>
            <a:spcAft>
              <a:spcPct val="15000"/>
            </a:spcAft>
            <a:buFont typeface="Wingdings 2" panose="05020102010507070707" pitchFamily="18" charset="2"/>
            <a:buChar char=""/>
          </a:pPr>
          <a:r>
            <a:rPr lang="en-US" sz="1700" kern="1200" dirty="0">
              <a:solidFill>
                <a:prstClr val="white"/>
              </a:solidFill>
              <a:latin typeface="Corbel" panose="020B0503020204020204"/>
              <a:ea typeface="+mn-ea"/>
              <a:cs typeface="+mn-cs"/>
            </a:rPr>
            <a:t>No native Windows support</a:t>
          </a:r>
        </a:p>
      </dgm:t>
    </dgm:pt>
    <dgm:pt modelId="{3208F6DD-1F34-4141-9198-53A27B956D10}" type="parTrans" cxnId="{BABF7D4A-A2F8-4731-92AD-D06E523E3194}">
      <dgm:prSet/>
      <dgm:spPr/>
      <dgm:t>
        <a:bodyPr/>
        <a:lstStyle/>
        <a:p>
          <a:endParaRPr lang="en-US"/>
        </a:p>
      </dgm:t>
    </dgm:pt>
    <dgm:pt modelId="{3EB6196F-9418-4442-9CA8-141B10AFA0FE}" type="sibTrans" cxnId="{BABF7D4A-A2F8-4731-92AD-D06E523E3194}">
      <dgm:prSet/>
      <dgm:spPr/>
      <dgm:t>
        <a:bodyPr/>
        <a:lstStyle/>
        <a:p>
          <a:endParaRPr lang="en-US"/>
        </a:p>
      </dgm:t>
    </dgm:pt>
    <dgm:pt modelId="{B05922AE-3937-423A-8663-61D7BEFB7FCC}">
      <dgm:prSet phldrT="[Text]" custT="1"/>
      <dgm:spPr/>
      <dgm:t>
        <a:bodyPr/>
        <a:lstStyle/>
        <a:p>
          <a:pPr>
            <a:buFont typeface="Wingdings 2" panose="05020102010507070707" pitchFamily="18" charset="2"/>
            <a:buChar char=""/>
          </a:pPr>
          <a:r>
            <a:rPr lang="en-US" sz="1700" dirty="0"/>
            <a:t>Difficult to setup &amp; use</a:t>
          </a:r>
        </a:p>
      </dgm:t>
    </dgm:pt>
    <dgm:pt modelId="{05C00BDD-70F5-443B-8345-F58A203342E8}" type="parTrans" cxnId="{82B6A739-8C81-4B5F-8C7E-2D8EDA2C1162}">
      <dgm:prSet/>
      <dgm:spPr/>
      <dgm:t>
        <a:bodyPr/>
        <a:lstStyle/>
        <a:p>
          <a:endParaRPr lang="en-US"/>
        </a:p>
      </dgm:t>
    </dgm:pt>
    <dgm:pt modelId="{8B86A13C-65D2-4FD0-80AF-947FBA38343A}" type="sibTrans" cxnId="{82B6A739-8C81-4B5F-8C7E-2D8EDA2C1162}">
      <dgm:prSet/>
      <dgm:spPr/>
      <dgm:t>
        <a:bodyPr/>
        <a:lstStyle/>
        <a:p>
          <a:endParaRPr lang="en-US"/>
        </a:p>
      </dgm:t>
    </dgm:pt>
    <dgm:pt modelId="{AA970D68-C221-443B-9303-99DB8CCFBB95}">
      <dgm:prSet phldrT="[Text]" custT="1"/>
      <dgm:spPr/>
      <dgm:t>
        <a:bodyPr/>
        <a:lstStyle/>
        <a:p>
          <a:pPr marL="171450" lvl="1" indent="-171450" algn="l" defTabSz="755650">
            <a:lnSpc>
              <a:spcPct val="90000"/>
            </a:lnSpc>
            <a:spcBef>
              <a:spcPct val="0"/>
            </a:spcBef>
            <a:spcAft>
              <a:spcPct val="15000"/>
            </a:spcAft>
            <a:buFont typeface="Wingdings 2" panose="05020102010507070707" pitchFamily="18" charset="2"/>
            <a:buChar char=""/>
          </a:pPr>
          <a:r>
            <a:rPr lang="en-US" sz="1700" kern="1200" dirty="0">
              <a:solidFill>
                <a:prstClr val="white"/>
              </a:solidFill>
              <a:latin typeface="Corbel" panose="020B0503020204020204"/>
              <a:ea typeface="+mn-ea"/>
              <a:cs typeface="+mn-cs"/>
            </a:rPr>
            <a:t>No GPU support on Windows</a:t>
          </a:r>
        </a:p>
      </dgm:t>
    </dgm:pt>
    <dgm:pt modelId="{F13D0247-F8A5-4882-89FA-DFED6217F1E4}" type="parTrans" cxnId="{DA30F20F-C690-42A1-9F73-8372836995CF}">
      <dgm:prSet/>
      <dgm:spPr/>
      <dgm:t>
        <a:bodyPr/>
        <a:lstStyle/>
        <a:p>
          <a:endParaRPr lang="en-US"/>
        </a:p>
      </dgm:t>
    </dgm:pt>
    <dgm:pt modelId="{33954878-876D-4920-8764-3BAEF7121502}" type="sibTrans" cxnId="{DA30F20F-C690-42A1-9F73-8372836995CF}">
      <dgm:prSet/>
      <dgm:spPr/>
      <dgm:t>
        <a:bodyPr/>
        <a:lstStyle/>
        <a:p>
          <a:endParaRPr lang="en-US"/>
        </a:p>
      </dgm:t>
    </dgm:pt>
    <dgm:pt modelId="{BED4C71A-822C-426C-9548-8DE25AB90A67}">
      <dgm:prSet phldrT="[Text]" custT="1"/>
      <dgm:spPr/>
      <dgm:t>
        <a:bodyPr/>
        <a:lstStyle/>
        <a:p>
          <a:pPr>
            <a:buFont typeface="Wingdings" panose="05000000000000000000" pitchFamily="2" charset="2"/>
            <a:buChar char="ü"/>
          </a:pPr>
          <a:r>
            <a:rPr lang="en-US" sz="1700" dirty="0"/>
            <a:t>C++ based w/ Python wrapper</a:t>
          </a:r>
        </a:p>
      </dgm:t>
    </dgm:pt>
    <dgm:pt modelId="{4B03EE28-B3EB-44F5-A576-44104A9BBEC2}" type="parTrans" cxnId="{6B35D4B1-176B-4F77-BC75-33148BF3C963}">
      <dgm:prSet/>
      <dgm:spPr/>
      <dgm:t>
        <a:bodyPr/>
        <a:lstStyle/>
        <a:p>
          <a:endParaRPr lang="en-US"/>
        </a:p>
      </dgm:t>
    </dgm:pt>
    <dgm:pt modelId="{0DCD37DD-E183-4145-B77E-3125308B8BBD}" type="sibTrans" cxnId="{6B35D4B1-176B-4F77-BC75-33148BF3C963}">
      <dgm:prSet/>
      <dgm:spPr/>
      <dgm:t>
        <a:bodyPr/>
        <a:lstStyle/>
        <a:p>
          <a:endParaRPr lang="en-US"/>
        </a:p>
      </dgm:t>
    </dgm:pt>
    <dgm:pt modelId="{C30A7157-D473-480B-9AFC-BFA591251053}">
      <dgm:prSet phldrT="[Text]" custT="1"/>
      <dgm:spPr/>
      <dgm:t>
        <a:bodyPr/>
        <a:lstStyle/>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Easy to use</a:t>
          </a:r>
        </a:p>
      </dgm:t>
    </dgm:pt>
    <dgm:pt modelId="{FC0E145B-A5E4-4A7E-8C36-67DB8BDA15B8}" type="parTrans" cxnId="{34F137D8-13F0-49AE-9189-17CADE9DEDC4}">
      <dgm:prSet/>
      <dgm:spPr/>
      <dgm:t>
        <a:bodyPr/>
        <a:lstStyle/>
        <a:p>
          <a:endParaRPr lang="en-US"/>
        </a:p>
      </dgm:t>
    </dgm:pt>
    <dgm:pt modelId="{27AEE898-B722-44CF-8FFE-959CB84EE3BC}" type="sibTrans" cxnId="{34F137D8-13F0-49AE-9189-17CADE9DEDC4}">
      <dgm:prSet/>
      <dgm:spPr/>
      <dgm:t>
        <a:bodyPr/>
        <a:lstStyle/>
        <a:p>
          <a:endParaRPr lang="en-US"/>
        </a:p>
      </dgm:t>
    </dgm:pt>
    <dgm:pt modelId="{48F38731-724F-479A-81D9-BE0759AC06DA}">
      <dgm:prSet phldrT="[Text]" custT="1"/>
      <dgm:spPr/>
      <dgm:t>
        <a:bodyPr/>
        <a:lstStyle/>
        <a:p>
          <a:pPr>
            <a:buFont typeface="Arial" panose="020B0604020202020204" pitchFamily="34" charset="0"/>
            <a:buChar char="•"/>
          </a:pPr>
          <a:r>
            <a:rPr lang="en-US" sz="1700" dirty="0">
              <a:solidFill>
                <a:prstClr val="white"/>
              </a:solidFill>
              <a:latin typeface="Corbel" panose="020B0503020204020204"/>
              <a:ea typeface="+mn-ea"/>
              <a:cs typeface="+mn-cs"/>
            </a:rPr>
            <a:t>Developed at Berkeley in 2013</a:t>
          </a:r>
          <a:endParaRPr lang="en-US" sz="1700" dirty="0"/>
        </a:p>
      </dgm:t>
    </dgm:pt>
    <dgm:pt modelId="{703F52BC-372B-416A-9E7A-DA033F5821E6}" type="parTrans" cxnId="{1966855B-1DDF-4B00-A607-2E48FC5DD19B}">
      <dgm:prSet/>
      <dgm:spPr/>
      <dgm:t>
        <a:bodyPr/>
        <a:lstStyle/>
        <a:p>
          <a:endParaRPr lang="en-US"/>
        </a:p>
      </dgm:t>
    </dgm:pt>
    <dgm:pt modelId="{81F314A7-F30B-4D4A-8283-40F999D6D80A}" type="sibTrans" cxnId="{1966855B-1DDF-4B00-A607-2E48FC5DD19B}">
      <dgm:prSet/>
      <dgm:spPr/>
      <dgm:t>
        <a:bodyPr/>
        <a:lstStyle/>
        <a:p>
          <a:endParaRPr lang="en-US"/>
        </a:p>
      </dgm:t>
    </dgm:pt>
    <dgm:pt modelId="{517F8000-2B9D-4BA7-BF65-10E0634E46A4}">
      <dgm:prSet phldrT="[Text]" custT="1"/>
      <dgm:spPr/>
      <dgm:t>
        <a:bodyPr/>
        <a:lstStyle/>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solidFill>
                <a:prstClr val="white"/>
              </a:solidFill>
              <a:latin typeface="Corbel" panose="020B0503020204020204"/>
              <a:ea typeface="+mn-ea"/>
              <a:cs typeface="+mn-cs"/>
            </a:rPr>
            <a:t>Developed by Google Brain Team</a:t>
          </a:r>
        </a:p>
      </dgm:t>
    </dgm:pt>
    <dgm:pt modelId="{8617D6FA-4F4E-47D7-90D1-4563BED5E0F0}" type="parTrans" cxnId="{0A113D8F-B70F-41E3-9CFF-8E8563169C01}">
      <dgm:prSet/>
      <dgm:spPr/>
      <dgm:t>
        <a:bodyPr/>
        <a:lstStyle/>
        <a:p>
          <a:endParaRPr lang="en-US"/>
        </a:p>
      </dgm:t>
    </dgm:pt>
    <dgm:pt modelId="{E428D66F-B07A-4902-9020-8AAC1BEB027C}" type="sibTrans" cxnId="{0A113D8F-B70F-41E3-9CFF-8E8563169C01}">
      <dgm:prSet/>
      <dgm:spPr/>
      <dgm:t>
        <a:bodyPr/>
        <a:lstStyle/>
        <a:p>
          <a:endParaRPr lang="en-US"/>
        </a:p>
      </dgm:t>
    </dgm:pt>
    <dgm:pt modelId="{FA8A2AF5-A5D2-4550-AE36-A10CE0FDE679}">
      <dgm:prSet phldrT="[Text]" custT="1"/>
      <dgm:spPr/>
      <dgm:t>
        <a:bodyPr/>
        <a:lstStyle/>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solidFill>
                <a:prstClr val="white"/>
              </a:solidFill>
              <a:latin typeface="Corbel" panose="020B0503020204020204"/>
              <a:ea typeface="+mn-ea"/>
              <a:cs typeface="+mn-cs"/>
            </a:rPr>
            <a:t>Released 2015</a:t>
          </a:r>
        </a:p>
      </dgm:t>
    </dgm:pt>
    <dgm:pt modelId="{B79A1783-0F10-4F3E-8B36-B24F0A949AFC}" type="parTrans" cxnId="{9BCF9D1B-BB4D-4516-B6F2-25E7861E0454}">
      <dgm:prSet/>
      <dgm:spPr/>
      <dgm:t>
        <a:bodyPr/>
        <a:lstStyle/>
        <a:p>
          <a:endParaRPr lang="en-US"/>
        </a:p>
      </dgm:t>
    </dgm:pt>
    <dgm:pt modelId="{4C5E7C1C-E41B-4D47-ACD4-6E8F3F073083}" type="sibTrans" cxnId="{9BCF9D1B-BB4D-4516-B6F2-25E7861E0454}">
      <dgm:prSet/>
      <dgm:spPr/>
      <dgm:t>
        <a:bodyPr/>
        <a:lstStyle/>
        <a:p>
          <a:endParaRPr lang="en-US"/>
        </a:p>
      </dgm:t>
    </dgm:pt>
    <dgm:pt modelId="{0C91C896-E676-4409-B06F-0CC90D1B202C}">
      <dgm:prSet phldrT="[Text]" custT="1"/>
      <dgm:spPr/>
      <dgm:t>
        <a:bodyPr/>
        <a:lstStyle/>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Rapidly growing in popularity</a:t>
          </a:r>
        </a:p>
      </dgm:t>
    </dgm:pt>
    <dgm:pt modelId="{3D0602B9-343C-4500-983A-06797DD545B6}" type="parTrans" cxnId="{2DB25CBE-01EF-479B-88AC-3CD25EA8A1DA}">
      <dgm:prSet/>
      <dgm:spPr/>
      <dgm:t>
        <a:bodyPr/>
        <a:lstStyle/>
        <a:p>
          <a:endParaRPr lang="en-US"/>
        </a:p>
      </dgm:t>
    </dgm:pt>
    <dgm:pt modelId="{5C13C26D-3855-46B4-9C42-46DFBC73C3F9}" type="sibTrans" cxnId="{2DB25CBE-01EF-479B-88AC-3CD25EA8A1DA}">
      <dgm:prSet/>
      <dgm:spPr/>
      <dgm:t>
        <a:bodyPr/>
        <a:lstStyle/>
        <a:p>
          <a:endParaRPr lang="en-US"/>
        </a:p>
      </dgm:t>
    </dgm:pt>
    <dgm:pt modelId="{39F1A32C-C1BA-49E9-B639-6D3AB8BCC193}">
      <dgm:prSet phldrT="[Text]"/>
      <dgm:spPr/>
      <dgm:t>
        <a:bodyPr/>
        <a:lstStyle/>
        <a:p>
          <a:pPr>
            <a:buFont typeface="Arial" panose="020B0604020202020204" pitchFamily="34" charset="0"/>
            <a:buChar char="•"/>
          </a:pPr>
          <a:r>
            <a:rPr lang="en-US" dirty="0">
              <a:solidFill>
                <a:prstClr val="white"/>
              </a:solidFill>
              <a:latin typeface="Corbel" panose="020B0503020204020204"/>
              <a:ea typeface="+mn-ea"/>
              <a:cs typeface="+mn-cs"/>
            </a:rPr>
            <a:t>Developed at </a:t>
          </a:r>
          <a:r>
            <a:rPr lang="en-US" b="0" i="0" dirty="0" err="1"/>
            <a:t>Université</a:t>
          </a:r>
          <a:r>
            <a:rPr lang="en-US" b="0" i="0" dirty="0"/>
            <a:t> de Montréal</a:t>
          </a:r>
          <a:endParaRPr lang="en-US" dirty="0">
            <a:solidFill>
              <a:prstClr val="white"/>
            </a:solidFill>
            <a:latin typeface="Corbel" panose="020B0503020204020204"/>
            <a:ea typeface="+mn-ea"/>
            <a:cs typeface="+mn-cs"/>
          </a:endParaRPr>
        </a:p>
      </dgm:t>
    </dgm:pt>
    <dgm:pt modelId="{84C638A1-590F-4489-B5F2-5D9CC887F471}" type="parTrans" cxnId="{B44DDADD-FE8C-4819-8DE3-3431B834358B}">
      <dgm:prSet/>
      <dgm:spPr/>
      <dgm:t>
        <a:bodyPr/>
        <a:lstStyle/>
        <a:p>
          <a:endParaRPr lang="en-US"/>
        </a:p>
      </dgm:t>
    </dgm:pt>
    <dgm:pt modelId="{BF7C66BD-21A9-4955-9E2A-0CDE32D2DB12}" type="sibTrans" cxnId="{B44DDADD-FE8C-4819-8DE3-3431B834358B}">
      <dgm:prSet/>
      <dgm:spPr/>
      <dgm:t>
        <a:bodyPr/>
        <a:lstStyle/>
        <a:p>
          <a:endParaRPr lang="en-US"/>
        </a:p>
      </dgm:t>
    </dgm:pt>
    <dgm:pt modelId="{6665886F-AAA5-4EA2-B0A5-8C7237E6A22C}">
      <dgm:prSet phldrT="[Text]"/>
      <dgm:spPr/>
      <dgm:t>
        <a:bodyPr/>
        <a:lstStyle/>
        <a:p>
          <a:pPr>
            <a:buFont typeface="Arial" panose="020B0604020202020204" pitchFamily="34" charset="0"/>
            <a:buChar char="•"/>
          </a:pPr>
          <a:r>
            <a:rPr lang="en-US" dirty="0">
              <a:solidFill>
                <a:prstClr val="white"/>
              </a:solidFill>
              <a:latin typeface="Corbel" panose="020B0503020204020204"/>
              <a:ea typeface="+mn-ea"/>
              <a:cs typeface="+mn-cs"/>
            </a:rPr>
            <a:t>Released 2010(?)</a:t>
          </a:r>
        </a:p>
      </dgm:t>
    </dgm:pt>
    <dgm:pt modelId="{2E033890-1E2D-4400-BC37-046518F2A515}" type="parTrans" cxnId="{BFEDD050-FA45-4181-82D5-C0129D177690}">
      <dgm:prSet/>
      <dgm:spPr/>
      <dgm:t>
        <a:bodyPr/>
        <a:lstStyle/>
        <a:p>
          <a:endParaRPr lang="en-US"/>
        </a:p>
      </dgm:t>
    </dgm:pt>
    <dgm:pt modelId="{EFC204BF-8D12-4CAA-B970-62417C14257C}" type="sibTrans" cxnId="{BFEDD050-FA45-4181-82D5-C0129D177690}">
      <dgm:prSet/>
      <dgm:spPr/>
      <dgm:t>
        <a:bodyPr/>
        <a:lstStyle/>
        <a:p>
          <a:endParaRPr lang="en-US"/>
        </a:p>
      </dgm:t>
    </dgm:pt>
    <dgm:pt modelId="{E17F583B-6E1E-49D5-BB71-11C91C7F6D4A}">
      <dgm:prSet phldrT="[Text]"/>
      <dgm:spPr/>
      <dgm:t>
        <a:bodyPr/>
        <a:lstStyle/>
        <a:p>
          <a:pPr>
            <a:buFont typeface="Wingdings" panose="05000000000000000000" pitchFamily="2" charset="2"/>
            <a:buChar char="ü"/>
          </a:pPr>
          <a:r>
            <a:rPr lang="en-US" dirty="0">
              <a:solidFill>
                <a:prstClr val="white"/>
              </a:solidFill>
              <a:latin typeface="Corbel" panose="020B0503020204020204"/>
              <a:ea typeface="+mn-ea"/>
              <a:cs typeface="+mn-cs"/>
            </a:rPr>
            <a:t>Written in Python</a:t>
          </a:r>
        </a:p>
      </dgm:t>
    </dgm:pt>
    <dgm:pt modelId="{59BD4CA3-24B4-4E0A-97FD-0744863687C6}" type="parTrans" cxnId="{533DD567-6983-421E-A1F8-5A898D28ED9B}">
      <dgm:prSet/>
      <dgm:spPr/>
      <dgm:t>
        <a:bodyPr/>
        <a:lstStyle/>
        <a:p>
          <a:endParaRPr lang="en-US"/>
        </a:p>
      </dgm:t>
    </dgm:pt>
    <dgm:pt modelId="{B3C8A9E1-B190-4323-A871-5B4DFC4008C8}" type="sibTrans" cxnId="{533DD567-6983-421E-A1F8-5A898D28ED9B}">
      <dgm:prSet/>
      <dgm:spPr/>
      <dgm:t>
        <a:bodyPr/>
        <a:lstStyle/>
        <a:p>
          <a:endParaRPr lang="en-US"/>
        </a:p>
      </dgm:t>
    </dgm:pt>
    <dgm:pt modelId="{AAA8AAC6-EAA1-4C1B-A650-E09B3BC819BD}">
      <dgm:prSet phldrT="[Text]"/>
      <dgm:spPr/>
      <dgm:t>
        <a:bodyPr/>
        <a:lstStyle/>
        <a:p>
          <a:pPr>
            <a:buFont typeface="Wingdings" panose="05000000000000000000" pitchFamily="2" charset="2"/>
            <a:buChar char="ü"/>
          </a:pPr>
          <a:r>
            <a:rPr lang="en-US" dirty="0">
              <a:solidFill>
                <a:prstClr val="white"/>
              </a:solidFill>
              <a:latin typeface="Corbel" panose="020B0503020204020204"/>
              <a:ea typeface="+mn-ea"/>
              <a:cs typeface="+mn-cs"/>
            </a:rPr>
            <a:t>Windows support</a:t>
          </a:r>
        </a:p>
      </dgm:t>
    </dgm:pt>
    <dgm:pt modelId="{AA6EED61-3508-4B9E-B66A-060A39762ABB}" type="parTrans" cxnId="{5F786120-278C-415B-9DA8-62D8CA59A292}">
      <dgm:prSet/>
      <dgm:spPr/>
      <dgm:t>
        <a:bodyPr/>
        <a:lstStyle/>
        <a:p>
          <a:endParaRPr lang="en-US"/>
        </a:p>
      </dgm:t>
    </dgm:pt>
    <dgm:pt modelId="{A8EE6052-22E6-4D16-985A-F9994F686F74}" type="sibTrans" cxnId="{5F786120-278C-415B-9DA8-62D8CA59A292}">
      <dgm:prSet/>
      <dgm:spPr/>
      <dgm:t>
        <a:bodyPr/>
        <a:lstStyle/>
        <a:p>
          <a:endParaRPr lang="en-US"/>
        </a:p>
      </dgm:t>
    </dgm:pt>
    <dgm:pt modelId="{25C41214-FD9E-43FE-8E97-BD12675AF925}">
      <dgm:prSet phldrT="[Text]"/>
      <dgm:spPr/>
      <dgm:t>
        <a:bodyPr/>
        <a:lstStyle/>
        <a:p>
          <a:pPr>
            <a:buFont typeface="Wingdings 2" panose="05020102010507070707" pitchFamily="18" charset="2"/>
            <a:buChar char=""/>
          </a:pPr>
          <a:r>
            <a:rPr lang="en-US" dirty="0">
              <a:solidFill>
                <a:prstClr val="white"/>
              </a:solidFill>
              <a:latin typeface="Corbel" panose="020B0503020204020204"/>
              <a:ea typeface="+mn-ea"/>
              <a:cs typeface="+mn-cs"/>
            </a:rPr>
            <a:t>Relatively slow</a:t>
          </a:r>
        </a:p>
      </dgm:t>
    </dgm:pt>
    <dgm:pt modelId="{E355C449-6B9F-4B31-9DF1-25510074FDDA}" type="parTrans" cxnId="{2ACCD46E-850C-4E70-9E89-C7F5B239AA50}">
      <dgm:prSet/>
      <dgm:spPr/>
      <dgm:t>
        <a:bodyPr/>
        <a:lstStyle/>
        <a:p>
          <a:endParaRPr lang="en-US"/>
        </a:p>
      </dgm:t>
    </dgm:pt>
    <dgm:pt modelId="{3CD2D968-2155-45E4-9AB4-FA6AAAFE4975}" type="sibTrans" cxnId="{2ACCD46E-850C-4E70-9E89-C7F5B239AA50}">
      <dgm:prSet/>
      <dgm:spPr/>
      <dgm:t>
        <a:bodyPr/>
        <a:lstStyle/>
        <a:p>
          <a:endParaRPr lang="en-US"/>
        </a:p>
      </dgm:t>
    </dgm:pt>
    <dgm:pt modelId="{8C1A5CF7-CEEA-4D8F-BCA0-BC507A930BD4}">
      <dgm:prSet phldrT="[Text]"/>
      <dgm:spPr/>
      <dgm:t>
        <a:bodyPr/>
        <a:lstStyle/>
        <a:p>
          <a:r>
            <a:rPr lang="en-US" dirty="0"/>
            <a:t>Caffe</a:t>
          </a:r>
        </a:p>
      </dgm:t>
    </dgm:pt>
    <dgm:pt modelId="{EA6BEE99-AFBA-441E-A1A6-2A013D1F41C7}" type="parTrans" cxnId="{19EB78B3-FC45-48B4-800B-91402AF1A9B3}">
      <dgm:prSet/>
      <dgm:spPr/>
      <dgm:t>
        <a:bodyPr/>
        <a:lstStyle/>
        <a:p>
          <a:endParaRPr lang="en-US"/>
        </a:p>
      </dgm:t>
    </dgm:pt>
    <dgm:pt modelId="{A397C493-C753-41EA-879E-5D79311DF60F}" type="sibTrans" cxnId="{19EB78B3-FC45-48B4-800B-91402AF1A9B3}">
      <dgm:prSet/>
      <dgm:spPr/>
      <dgm:t>
        <a:bodyPr/>
        <a:lstStyle/>
        <a:p>
          <a:endParaRPr lang="en-US"/>
        </a:p>
      </dgm:t>
    </dgm:pt>
    <dgm:pt modelId="{E2CA83BA-AE1E-4298-849E-74D04F9FC488}">
      <dgm:prSet phldrT="[Text]"/>
      <dgm:spPr/>
      <dgm:t>
        <a:bodyPr/>
        <a:lstStyle/>
        <a:p>
          <a:pPr>
            <a:buFont typeface="Arial" panose="020B0604020202020204" pitchFamily="34" charset="0"/>
            <a:buChar char="•"/>
          </a:pPr>
          <a:r>
            <a:rPr lang="en-US" dirty="0">
              <a:solidFill>
                <a:prstClr val="white"/>
              </a:solidFill>
              <a:latin typeface="Corbel" panose="020B0503020204020204"/>
              <a:ea typeface="+mn-ea"/>
              <a:cs typeface="+mn-cs"/>
            </a:rPr>
            <a:t>Developed by Facebook AI &amp; Google DeepMind in 2002</a:t>
          </a:r>
        </a:p>
      </dgm:t>
    </dgm:pt>
    <dgm:pt modelId="{D51B23D2-66D3-4EDA-A683-F0750EB68C6C}" type="parTrans" cxnId="{F8FDD46B-28F0-4055-BEE7-490B786EC6D0}">
      <dgm:prSet/>
      <dgm:spPr/>
      <dgm:t>
        <a:bodyPr/>
        <a:lstStyle/>
        <a:p>
          <a:endParaRPr lang="en-US"/>
        </a:p>
      </dgm:t>
    </dgm:pt>
    <dgm:pt modelId="{D0F67D2C-E067-4334-9A1B-CD7614CAE585}" type="sibTrans" cxnId="{F8FDD46B-28F0-4055-BEE7-490B786EC6D0}">
      <dgm:prSet/>
      <dgm:spPr/>
      <dgm:t>
        <a:bodyPr/>
        <a:lstStyle/>
        <a:p>
          <a:endParaRPr lang="en-US"/>
        </a:p>
      </dgm:t>
    </dgm:pt>
    <dgm:pt modelId="{CC276F1C-989B-4D98-B366-778CD6057791}">
      <dgm:prSet phldrT="[Text]"/>
      <dgm:spPr/>
      <dgm:t>
        <a:bodyPr/>
        <a:lstStyle/>
        <a:p>
          <a:pPr>
            <a:buFont typeface="Wingdings 2" panose="05020102010507070707" pitchFamily="18" charset="2"/>
            <a:buChar char=""/>
          </a:pPr>
          <a:r>
            <a:rPr lang="en-US" dirty="0">
              <a:solidFill>
                <a:prstClr val="white"/>
              </a:solidFill>
              <a:latin typeface="Corbel" panose="020B0503020204020204"/>
              <a:ea typeface="+mn-ea"/>
              <a:cs typeface="+mn-cs"/>
            </a:rPr>
            <a:t>Written in MATLAB/Lua</a:t>
          </a:r>
        </a:p>
      </dgm:t>
    </dgm:pt>
    <dgm:pt modelId="{1DDA6B4D-3073-4121-AA05-439B66E059FB}" type="parTrans" cxnId="{AE0F9194-7B11-4A42-86E2-76E18066C2F9}">
      <dgm:prSet/>
      <dgm:spPr/>
      <dgm:t>
        <a:bodyPr/>
        <a:lstStyle/>
        <a:p>
          <a:endParaRPr lang="en-US"/>
        </a:p>
      </dgm:t>
    </dgm:pt>
    <dgm:pt modelId="{EA20BF9C-1A7D-42AD-A048-5EAD6B58E0A1}" type="sibTrans" cxnId="{AE0F9194-7B11-4A42-86E2-76E18066C2F9}">
      <dgm:prSet/>
      <dgm:spPr/>
      <dgm:t>
        <a:bodyPr/>
        <a:lstStyle/>
        <a:p>
          <a:endParaRPr lang="en-US"/>
        </a:p>
      </dgm:t>
    </dgm:pt>
    <dgm:pt modelId="{C6204636-F8DD-40FA-ADFF-8E49DE11AA35}">
      <dgm:prSet phldrT="[Text]"/>
      <dgm:spPr/>
      <dgm:t>
        <a:bodyPr/>
        <a:lstStyle/>
        <a:p>
          <a:pPr>
            <a:buFont typeface="Wingdings 2" panose="05020102010507070707" pitchFamily="18" charset="2"/>
            <a:buChar char=""/>
          </a:pPr>
          <a:r>
            <a:rPr lang="en-US" dirty="0">
              <a:solidFill>
                <a:prstClr val="white"/>
              </a:solidFill>
              <a:latin typeface="Corbel" panose="020B0503020204020204"/>
              <a:ea typeface="+mn-ea"/>
              <a:cs typeface="+mn-cs"/>
            </a:rPr>
            <a:t>No native Windows support</a:t>
          </a:r>
        </a:p>
      </dgm:t>
    </dgm:pt>
    <dgm:pt modelId="{B7FAE6D3-8389-421F-8D07-68DB5B483ACD}" type="parTrans" cxnId="{992A6B37-F4F8-4947-8F8E-96622608A50C}">
      <dgm:prSet/>
      <dgm:spPr/>
      <dgm:t>
        <a:bodyPr/>
        <a:lstStyle/>
        <a:p>
          <a:endParaRPr lang="en-US"/>
        </a:p>
      </dgm:t>
    </dgm:pt>
    <dgm:pt modelId="{4FB52995-E9A4-4044-A08E-3343C50EE49B}" type="sibTrans" cxnId="{992A6B37-F4F8-4947-8F8E-96622608A50C}">
      <dgm:prSet/>
      <dgm:spPr/>
      <dgm:t>
        <a:bodyPr/>
        <a:lstStyle/>
        <a:p>
          <a:endParaRPr lang="en-US"/>
        </a:p>
      </dgm:t>
    </dgm:pt>
    <dgm:pt modelId="{77134DB4-0515-4476-97E3-BF189644D2E1}">
      <dgm:prSet phldrT="[Text]"/>
      <dgm:spPr/>
      <dgm:t>
        <a:bodyPr/>
        <a:lstStyle/>
        <a:p>
          <a:r>
            <a:rPr lang="en-US"/>
            <a:t>Theano</a:t>
          </a:r>
          <a:endParaRPr lang="en-US" dirty="0"/>
        </a:p>
      </dgm:t>
    </dgm:pt>
    <dgm:pt modelId="{9F359975-8DC2-4639-AB7D-C58798BBF58F}" type="parTrans" cxnId="{D304F81A-90D7-4DCA-A026-FC7224E20EBF}">
      <dgm:prSet/>
      <dgm:spPr/>
      <dgm:t>
        <a:bodyPr/>
        <a:lstStyle/>
        <a:p>
          <a:endParaRPr lang="en-US"/>
        </a:p>
      </dgm:t>
    </dgm:pt>
    <dgm:pt modelId="{6AAA0AE2-56E8-4538-95AF-CC8992A74B01}" type="sibTrans" cxnId="{D304F81A-90D7-4DCA-A026-FC7224E20EBF}">
      <dgm:prSet/>
      <dgm:spPr/>
      <dgm:t>
        <a:bodyPr/>
        <a:lstStyle/>
        <a:p>
          <a:endParaRPr lang="en-US"/>
        </a:p>
      </dgm:t>
    </dgm:pt>
    <dgm:pt modelId="{495E0E41-ADD7-41D2-9804-B5DA26845DE6}" type="pres">
      <dgm:prSet presAssocID="{06C73A67-5EA5-4747-BFFC-25EA8F3D69AD}" presName="linearFlow" presStyleCnt="0">
        <dgm:presLayoutVars>
          <dgm:dir/>
          <dgm:animLvl val="lvl"/>
          <dgm:resizeHandles/>
        </dgm:presLayoutVars>
      </dgm:prSet>
      <dgm:spPr/>
    </dgm:pt>
    <dgm:pt modelId="{38956AA9-24C4-478D-9785-8A6872C281FC}" type="pres">
      <dgm:prSet presAssocID="{13970DB7-5CF7-43F3-BFCF-2A7C64F956D6}" presName="compositeNode" presStyleCnt="0">
        <dgm:presLayoutVars>
          <dgm:bulletEnabled val="1"/>
        </dgm:presLayoutVars>
      </dgm:prSet>
      <dgm:spPr/>
    </dgm:pt>
    <dgm:pt modelId="{FBD6C6BC-80B0-4BD9-958A-D8E93E17AB45}" type="pres">
      <dgm:prSet presAssocID="{13970DB7-5CF7-43F3-BFCF-2A7C64F956D6}" presName="image"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52F78670-44B0-43CB-9140-AD5B87A3C22C}" type="pres">
      <dgm:prSet presAssocID="{13970DB7-5CF7-43F3-BFCF-2A7C64F956D6}" presName="childNode" presStyleLbl="node1" presStyleIdx="0" presStyleCnt="4">
        <dgm:presLayoutVars>
          <dgm:bulletEnabled val="1"/>
        </dgm:presLayoutVars>
      </dgm:prSet>
      <dgm:spPr/>
    </dgm:pt>
    <dgm:pt modelId="{D9D519DE-799A-4F1B-90E5-910CEF9EDEFA}" type="pres">
      <dgm:prSet presAssocID="{13970DB7-5CF7-43F3-BFCF-2A7C64F956D6}" presName="parentNode" presStyleLbl="revTx" presStyleIdx="0" presStyleCnt="4">
        <dgm:presLayoutVars>
          <dgm:chMax val="0"/>
          <dgm:bulletEnabled val="1"/>
        </dgm:presLayoutVars>
      </dgm:prSet>
      <dgm:spPr/>
    </dgm:pt>
    <dgm:pt modelId="{B8AECD77-62EC-4C76-9D30-EA29B95CFA7A}" type="pres">
      <dgm:prSet presAssocID="{5E226C30-6568-47AD-83EB-D8C22AACD169}" presName="sibTrans" presStyleCnt="0"/>
      <dgm:spPr/>
    </dgm:pt>
    <dgm:pt modelId="{759BC17F-0B3B-46F9-81C0-7BDFDB1F6DB0}" type="pres">
      <dgm:prSet presAssocID="{77134DB4-0515-4476-97E3-BF189644D2E1}" presName="compositeNode" presStyleCnt="0">
        <dgm:presLayoutVars>
          <dgm:bulletEnabled val="1"/>
        </dgm:presLayoutVars>
      </dgm:prSet>
      <dgm:spPr/>
    </dgm:pt>
    <dgm:pt modelId="{DF0B464F-44AB-4E01-9672-D127FAA575B4}" type="pres">
      <dgm:prSet presAssocID="{77134DB4-0515-4476-97E3-BF189644D2E1}" presName="image" presStyleLbl="fgImgPlace1" presStyleIdx="1" presStyleCnt="4"/>
      <dgm:spPr>
        <a:noFill/>
        <a:ln>
          <a:noFill/>
        </a:ln>
      </dgm:spPr>
    </dgm:pt>
    <dgm:pt modelId="{683C0D14-0F95-4C14-AC4F-6AE207E4D2F1}" type="pres">
      <dgm:prSet presAssocID="{77134DB4-0515-4476-97E3-BF189644D2E1}" presName="childNode" presStyleLbl="node1" presStyleIdx="1" presStyleCnt="4">
        <dgm:presLayoutVars>
          <dgm:bulletEnabled val="1"/>
        </dgm:presLayoutVars>
      </dgm:prSet>
      <dgm:spPr/>
    </dgm:pt>
    <dgm:pt modelId="{37778A39-C14F-42B9-BA36-55C6E35254D7}" type="pres">
      <dgm:prSet presAssocID="{77134DB4-0515-4476-97E3-BF189644D2E1}" presName="parentNode" presStyleLbl="revTx" presStyleIdx="1" presStyleCnt="4">
        <dgm:presLayoutVars>
          <dgm:chMax val="0"/>
          <dgm:bulletEnabled val="1"/>
        </dgm:presLayoutVars>
      </dgm:prSet>
      <dgm:spPr/>
    </dgm:pt>
    <dgm:pt modelId="{6FBF55EC-5462-4234-8286-872C4D6F86A2}" type="pres">
      <dgm:prSet presAssocID="{6AAA0AE2-56E8-4538-95AF-CC8992A74B01}" presName="sibTrans" presStyleCnt="0"/>
      <dgm:spPr/>
    </dgm:pt>
    <dgm:pt modelId="{8060591E-1096-4A9C-9110-A10DF27F16CD}" type="pres">
      <dgm:prSet presAssocID="{8C1A5CF7-CEEA-4D8F-BCA0-BC507A930BD4}" presName="compositeNode" presStyleCnt="0">
        <dgm:presLayoutVars>
          <dgm:bulletEnabled val="1"/>
        </dgm:presLayoutVars>
      </dgm:prSet>
      <dgm:spPr/>
    </dgm:pt>
    <dgm:pt modelId="{109A703C-447A-4D32-8901-99C22AC5E3D0}" type="pres">
      <dgm:prSet presAssocID="{8C1A5CF7-CEEA-4D8F-BCA0-BC507A930BD4}" presName="image" presStyleLbl="fgImgPlace1" presStyleIdx="2" presStyleCnt="4"/>
      <dgm:spPr>
        <a:blipFill>
          <a:blip xmlns:r="http://schemas.openxmlformats.org/officeDocument/2006/relationships" r:embed="rId2" cstate="print">
            <a:duotone>
              <a:schemeClr val="accent6">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a:blipFill>
        <a:ln>
          <a:noFill/>
        </a:ln>
      </dgm:spPr>
    </dgm:pt>
    <dgm:pt modelId="{B28087C0-6D23-45AD-B930-8EA6EE2FAC26}" type="pres">
      <dgm:prSet presAssocID="{8C1A5CF7-CEEA-4D8F-BCA0-BC507A930BD4}" presName="childNode" presStyleLbl="node1" presStyleIdx="2" presStyleCnt="4">
        <dgm:presLayoutVars>
          <dgm:bulletEnabled val="1"/>
        </dgm:presLayoutVars>
      </dgm:prSet>
      <dgm:spPr/>
    </dgm:pt>
    <dgm:pt modelId="{F1D13060-653F-4EC5-8E74-C2C9F694ECCA}" type="pres">
      <dgm:prSet presAssocID="{8C1A5CF7-CEEA-4D8F-BCA0-BC507A930BD4}" presName="parentNode" presStyleLbl="revTx" presStyleIdx="2" presStyleCnt="4">
        <dgm:presLayoutVars>
          <dgm:chMax val="0"/>
          <dgm:bulletEnabled val="1"/>
        </dgm:presLayoutVars>
      </dgm:prSet>
      <dgm:spPr/>
    </dgm:pt>
    <dgm:pt modelId="{B45265A8-0200-46BB-856E-3E952E8E1453}" type="pres">
      <dgm:prSet presAssocID="{A397C493-C753-41EA-879E-5D79311DF60F}" presName="sibTrans" presStyleCnt="0"/>
      <dgm:spPr/>
    </dgm:pt>
    <dgm:pt modelId="{3AA99ACF-A87B-4CE1-991C-11C8CFB6C023}" type="pres">
      <dgm:prSet presAssocID="{AFACBF50-F34A-4983-B8A4-C4430364DAB7}" presName="compositeNode" presStyleCnt="0">
        <dgm:presLayoutVars>
          <dgm:bulletEnabled val="1"/>
        </dgm:presLayoutVars>
      </dgm:prSet>
      <dgm:spPr/>
    </dgm:pt>
    <dgm:pt modelId="{645418C5-5D32-487C-840D-2B95AB6FC6C5}" type="pres">
      <dgm:prSet presAssocID="{AFACBF50-F34A-4983-B8A4-C4430364DAB7}" presName="image"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pt>
    <dgm:pt modelId="{251E65A8-567E-423A-B6C5-676EC3BFDAE0}" type="pres">
      <dgm:prSet presAssocID="{AFACBF50-F34A-4983-B8A4-C4430364DAB7}" presName="childNode" presStyleLbl="node1" presStyleIdx="3" presStyleCnt="4">
        <dgm:presLayoutVars>
          <dgm:bulletEnabled val="1"/>
        </dgm:presLayoutVars>
      </dgm:prSet>
      <dgm:spPr/>
    </dgm:pt>
    <dgm:pt modelId="{E7DAE76F-EE47-41D9-A7DE-3596B739B5E7}" type="pres">
      <dgm:prSet presAssocID="{AFACBF50-F34A-4983-B8A4-C4430364DAB7}" presName="parentNode" presStyleLbl="revTx" presStyleIdx="3" presStyleCnt="4">
        <dgm:presLayoutVars>
          <dgm:chMax val="0"/>
          <dgm:bulletEnabled val="1"/>
        </dgm:presLayoutVars>
      </dgm:prSet>
      <dgm:spPr/>
    </dgm:pt>
  </dgm:ptLst>
  <dgm:cxnLst>
    <dgm:cxn modelId="{BABF7D4A-A2F8-4731-92AD-D06E523E3194}" srcId="{AFACBF50-F34A-4983-B8A4-C4430364DAB7}" destId="{51087338-A2F9-40A1-9BEC-B83E54A4F49A}" srcOrd="5" destOrd="0" parTransId="{3208F6DD-1F34-4141-9198-53A27B956D10}" sibTransId="{3EB6196F-9418-4442-9CA8-141B10AFA0FE}"/>
    <dgm:cxn modelId="{5DE17BEC-E37B-47CE-87A8-5720B74ED2ED}" srcId="{8C1A5CF7-CEEA-4D8F-BCA0-BC507A930BD4}" destId="{52C06327-5B9F-4A32-ADD5-9A4857670B0D}" srcOrd="1" destOrd="0" parTransId="{14C1E0FA-7278-4C44-BD21-1058CB3A4201}" sibTransId="{ED206BAE-1C85-404E-B4A7-3BEAA2D52976}"/>
    <dgm:cxn modelId="{B44DDADD-FE8C-4819-8DE3-3431B834358B}" srcId="{77134DB4-0515-4476-97E3-BF189644D2E1}" destId="{39F1A32C-C1BA-49E9-B639-6D3AB8BCC193}" srcOrd="0" destOrd="0" parTransId="{84C638A1-590F-4489-B5F2-5D9CC887F471}" sibTransId="{BF7C66BD-21A9-4955-9E2A-0CDE32D2DB12}"/>
    <dgm:cxn modelId="{DA30F20F-C690-42A1-9F73-8372836995CF}" srcId="{AFACBF50-F34A-4983-B8A4-C4430364DAB7}" destId="{AA970D68-C221-443B-9303-99DB8CCFBB95}" srcOrd="6" destOrd="0" parTransId="{F13D0247-F8A5-4882-89FA-DFED6217F1E4}" sibTransId="{33954878-876D-4920-8764-3BAEF7121502}"/>
    <dgm:cxn modelId="{34F137D8-13F0-49AE-9189-17CADE9DEDC4}" srcId="{AFACBF50-F34A-4983-B8A4-C4430364DAB7}" destId="{C30A7157-D473-480B-9AFC-BFA591251053}" srcOrd="4" destOrd="0" parTransId="{FC0E145B-A5E4-4A7E-8C36-67DB8BDA15B8}" sibTransId="{27AEE898-B722-44CF-8FFE-959CB84EE3BC}"/>
    <dgm:cxn modelId="{BFEDD050-FA45-4181-82D5-C0129D177690}" srcId="{77134DB4-0515-4476-97E3-BF189644D2E1}" destId="{6665886F-AAA5-4EA2-B0A5-8C7237E6A22C}" srcOrd="1" destOrd="0" parTransId="{2E033890-1E2D-4400-BC37-046518F2A515}" sibTransId="{EFC204BF-8D12-4CAA-B970-62417C14257C}"/>
    <dgm:cxn modelId="{532855EA-302B-4733-9BE6-F8FE98660B6E}" type="presOf" srcId="{CC276F1C-989B-4D98-B366-778CD6057791}" destId="{52F78670-44B0-43CB-9140-AD5B87A3C22C}" srcOrd="0" destOrd="1" presId="urn:microsoft.com/office/officeart/2005/8/layout/hList2"/>
    <dgm:cxn modelId="{AE0F9194-7B11-4A42-86E2-76E18066C2F9}" srcId="{13970DB7-5CF7-43F3-BFCF-2A7C64F956D6}" destId="{CC276F1C-989B-4D98-B366-778CD6057791}" srcOrd="1" destOrd="0" parTransId="{1DDA6B4D-3073-4121-AA05-439B66E059FB}" sibTransId="{EA20BF9C-1A7D-42AD-A048-5EAD6B58E0A1}"/>
    <dgm:cxn modelId="{F8FDD46B-28F0-4055-BEE7-490B786EC6D0}" srcId="{13970DB7-5CF7-43F3-BFCF-2A7C64F956D6}" destId="{E2CA83BA-AE1E-4298-849E-74D04F9FC488}" srcOrd="0" destOrd="0" parTransId="{D51B23D2-66D3-4EDA-A683-F0750EB68C6C}" sibTransId="{D0F67D2C-E067-4334-9A1B-CD7614CAE585}"/>
    <dgm:cxn modelId="{AECA51B0-A4E0-4534-9CD4-4AB6FCF7582E}" type="presOf" srcId="{06C73A67-5EA5-4747-BFFC-25EA8F3D69AD}" destId="{495E0E41-ADD7-41D2-9804-B5DA26845DE6}" srcOrd="0" destOrd="0" presId="urn:microsoft.com/office/officeart/2005/8/layout/hList2"/>
    <dgm:cxn modelId="{B85AB68D-6BAF-4607-A26A-DFA32856717A}" srcId="{8C1A5CF7-CEEA-4D8F-BCA0-BC507A930BD4}" destId="{F1C7EDA4-B3AB-40B8-A735-BAF664FB3341}" srcOrd="2" destOrd="0" parTransId="{1C865DCA-21D6-4DE9-AE50-190AC8CA6C77}" sibTransId="{5E5C5977-F9AD-4DD6-80EA-73903548067D}"/>
    <dgm:cxn modelId="{C7C99797-F5CC-478C-B094-9ABD6B884BE0}" type="presOf" srcId="{C30A7157-D473-480B-9AFC-BFA591251053}" destId="{251E65A8-567E-423A-B6C5-676EC3BFDAE0}" srcOrd="0" destOrd="4" presId="urn:microsoft.com/office/officeart/2005/8/layout/hList2"/>
    <dgm:cxn modelId="{5D795C70-6779-4A5C-8BC6-3DBC40512EF3}" type="presOf" srcId="{48F38731-724F-479A-81D9-BE0759AC06DA}" destId="{B28087C0-6D23-45AD-B930-8EA6EE2FAC26}" srcOrd="0" destOrd="0" presId="urn:microsoft.com/office/officeart/2005/8/layout/hList2"/>
    <dgm:cxn modelId="{9BCF9D1B-BB4D-4516-B6F2-25E7861E0454}" srcId="{AFACBF50-F34A-4983-B8A4-C4430364DAB7}" destId="{FA8A2AF5-A5D2-4550-AE36-A10CE0FDE679}" srcOrd="1" destOrd="0" parTransId="{B79A1783-0F10-4F3E-8B36-B24F0A949AFC}" sibTransId="{4C5E7C1C-E41B-4D47-ACD4-6E8F3F073083}"/>
    <dgm:cxn modelId="{D176BBA6-67E4-4DDC-8DFC-A8C379FEF908}" type="presOf" srcId="{52C06327-5B9F-4A32-ADD5-9A4857670B0D}" destId="{B28087C0-6D23-45AD-B930-8EA6EE2FAC26}" srcOrd="0" destOrd="1" presId="urn:microsoft.com/office/officeart/2005/8/layout/hList2"/>
    <dgm:cxn modelId="{19EB78B3-FC45-48B4-800B-91402AF1A9B3}" srcId="{06C73A67-5EA5-4747-BFFC-25EA8F3D69AD}" destId="{8C1A5CF7-CEEA-4D8F-BCA0-BC507A930BD4}" srcOrd="2" destOrd="0" parTransId="{EA6BEE99-AFBA-441E-A1A6-2A013D1F41C7}" sibTransId="{A397C493-C753-41EA-879E-5D79311DF60F}"/>
    <dgm:cxn modelId="{D304F81A-90D7-4DCA-A026-FC7224E20EBF}" srcId="{06C73A67-5EA5-4747-BFFC-25EA8F3D69AD}" destId="{77134DB4-0515-4476-97E3-BF189644D2E1}" srcOrd="1" destOrd="0" parTransId="{9F359975-8DC2-4639-AB7D-C58798BBF58F}" sibTransId="{6AAA0AE2-56E8-4538-95AF-CC8992A74B01}"/>
    <dgm:cxn modelId="{533DD567-6983-421E-A1F8-5A898D28ED9B}" srcId="{77134DB4-0515-4476-97E3-BF189644D2E1}" destId="{E17F583B-6E1E-49D5-BB71-11C91C7F6D4A}" srcOrd="2" destOrd="0" parTransId="{59BD4CA3-24B4-4E0A-97FD-0744863687C6}" sibTransId="{B3C8A9E1-B190-4323-A871-5B4DFC4008C8}"/>
    <dgm:cxn modelId="{01ED1F45-669E-41FB-95E3-FE28DBD75647}" type="presOf" srcId="{39F1A32C-C1BA-49E9-B639-6D3AB8BCC193}" destId="{683C0D14-0F95-4C14-AC4F-6AE207E4D2F1}" srcOrd="0" destOrd="0" presId="urn:microsoft.com/office/officeart/2005/8/layout/hList2"/>
    <dgm:cxn modelId="{4B5428DD-A2ED-4CAE-8D3C-CF363BBFCFDF}" type="presOf" srcId="{51087338-A2F9-40A1-9BEC-B83E54A4F49A}" destId="{251E65A8-567E-423A-B6C5-676EC3BFDAE0}" srcOrd="0" destOrd="5" presId="urn:microsoft.com/office/officeart/2005/8/layout/hList2"/>
    <dgm:cxn modelId="{545E701D-DA55-49F2-8C3E-23701106BA33}" type="presOf" srcId="{E2CA83BA-AE1E-4298-849E-74D04F9FC488}" destId="{52F78670-44B0-43CB-9140-AD5B87A3C22C}" srcOrd="0" destOrd="0" presId="urn:microsoft.com/office/officeart/2005/8/layout/hList2"/>
    <dgm:cxn modelId="{CBCAA49F-A5A8-4239-AC60-06B0EE748D7F}" type="presOf" srcId="{DB4C1447-3D2F-4D38-9F2B-8856F57F7BD3}" destId="{251E65A8-567E-423A-B6C5-676EC3BFDAE0}" srcOrd="0" destOrd="3" presId="urn:microsoft.com/office/officeart/2005/8/layout/hList2"/>
    <dgm:cxn modelId="{89D9A2E7-5965-4701-B6AE-B3E6350C484D}" type="presOf" srcId="{FA8A2AF5-A5D2-4550-AE36-A10CE0FDE679}" destId="{251E65A8-567E-423A-B6C5-676EC3BFDAE0}" srcOrd="0" destOrd="1" presId="urn:microsoft.com/office/officeart/2005/8/layout/hList2"/>
    <dgm:cxn modelId="{138A5879-F70A-4240-801C-9F9107A0D69B}" type="presOf" srcId="{0C91C896-E676-4409-B06F-0CC90D1B202C}" destId="{251E65A8-567E-423A-B6C5-676EC3BFDAE0}" srcOrd="0" destOrd="2" presId="urn:microsoft.com/office/officeart/2005/8/layout/hList2"/>
    <dgm:cxn modelId="{43490E6F-D429-4423-A611-C95F26F07BF8}" type="presOf" srcId="{77134DB4-0515-4476-97E3-BF189644D2E1}" destId="{37778A39-C14F-42B9-BA36-55C6E35254D7}" srcOrd="0" destOrd="0" presId="urn:microsoft.com/office/officeart/2005/8/layout/hList2"/>
    <dgm:cxn modelId="{60D6358A-0E4E-4A1D-9FF1-8A6B4B7F24DF}" type="presOf" srcId="{AA970D68-C221-443B-9303-99DB8CCFBB95}" destId="{251E65A8-567E-423A-B6C5-676EC3BFDAE0}" srcOrd="0" destOrd="6" presId="urn:microsoft.com/office/officeart/2005/8/layout/hList2"/>
    <dgm:cxn modelId="{85DDA83A-D912-43F1-A98E-A7D626A2004C}" type="presOf" srcId="{F1C7EDA4-B3AB-40B8-A735-BAF664FB3341}" destId="{B28087C0-6D23-45AD-B930-8EA6EE2FAC26}" srcOrd="0" destOrd="2" presId="urn:microsoft.com/office/officeart/2005/8/layout/hList2"/>
    <dgm:cxn modelId="{6B35D4B1-176B-4F77-BC75-33148BF3C963}" srcId="{8C1A5CF7-CEEA-4D8F-BCA0-BC507A930BD4}" destId="{BED4C71A-822C-426C-9548-8DE25AB90A67}" srcOrd="3" destOrd="0" parTransId="{4B03EE28-B3EB-44F5-A576-44104A9BBEC2}" sibTransId="{0DCD37DD-E183-4145-B77E-3125308B8BBD}"/>
    <dgm:cxn modelId="{6B1DFEC7-6D18-48BD-8E51-9DFDBC15600E}" type="presOf" srcId="{BED4C71A-822C-426C-9548-8DE25AB90A67}" destId="{B28087C0-6D23-45AD-B930-8EA6EE2FAC26}" srcOrd="0" destOrd="3" presId="urn:microsoft.com/office/officeart/2005/8/layout/hList2"/>
    <dgm:cxn modelId="{2ACCD46E-850C-4E70-9E89-C7F5B239AA50}" srcId="{77134DB4-0515-4476-97E3-BF189644D2E1}" destId="{25C41214-FD9E-43FE-8E97-BD12675AF925}" srcOrd="4" destOrd="0" parTransId="{E355C449-6B9F-4B31-9DF1-25510074FDDA}" sibTransId="{3CD2D968-2155-45E4-9AB4-FA6AAAFE4975}"/>
    <dgm:cxn modelId="{0A113D8F-B70F-41E3-9CFF-8E8563169C01}" srcId="{AFACBF50-F34A-4983-B8A4-C4430364DAB7}" destId="{517F8000-2B9D-4BA7-BF65-10E0634E46A4}" srcOrd="0" destOrd="0" parTransId="{8617D6FA-4F4E-47D7-90D1-4563BED5E0F0}" sibTransId="{E428D66F-B07A-4902-9020-8AAC1BEB027C}"/>
    <dgm:cxn modelId="{69F1F86D-DE64-44DC-BB86-CC7DDC416C4E}" srcId="{AFACBF50-F34A-4983-B8A4-C4430364DAB7}" destId="{DB4C1447-3D2F-4D38-9F2B-8856F57F7BD3}" srcOrd="3" destOrd="0" parTransId="{A083E1E1-9D2E-4965-95DF-7934D1A5D869}" sibTransId="{9F7E5698-AC7F-4506-B13E-B2EB103CE414}"/>
    <dgm:cxn modelId="{A83DA292-CB35-4B04-9351-B4F5AF03E812}" type="presOf" srcId="{B05922AE-3937-423A-8663-61D7BEFB7FCC}" destId="{B28087C0-6D23-45AD-B930-8EA6EE2FAC26}" srcOrd="0" destOrd="4" presId="urn:microsoft.com/office/officeart/2005/8/layout/hList2"/>
    <dgm:cxn modelId="{5F786120-278C-415B-9DA8-62D8CA59A292}" srcId="{77134DB4-0515-4476-97E3-BF189644D2E1}" destId="{AAA8AAC6-EAA1-4C1B-A650-E09B3BC819BD}" srcOrd="3" destOrd="0" parTransId="{AA6EED61-3508-4B9E-B66A-060A39762ABB}" sibTransId="{A8EE6052-22E6-4D16-985A-F9994F686F74}"/>
    <dgm:cxn modelId="{B36E6721-F915-45B5-BC70-BAB34EB79C0D}" type="presOf" srcId="{AFACBF50-F34A-4983-B8A4-C4430364DAB7}" destId="{E7DAE76F-EE47-41D9-A7DE-3596B739B5E7}" srcOrd="0" destOrd="0" presId="urn:microsoft.com/office/officeart/2005/8/layout/hList2"/>
    <dgm:cxn modelId="{992A6B37-F4F8-4947-8F8E-96622608A50C}" srcId="{13970DB7-5CF7-43F3-BFCF-2A7C64F956D6}" destId="{C6204636-F8DD-40FA-ADFF-8E49DE11AA35}" srcOrd="2" destOrd="0" parTransId="{B7FAE6D3-8389-421F-8D07-68DB5B483ACD}" sibTransId="{4FB52995-E9A4-4044-A08E-3343C50EE49B}"/>
    <dgm:cxn modelId="{A07B7600-0C0A-45A1-A762-F1D3948D4F67}" type="presOf" srcId="{AAA8AAC6-EAA1-4C1B-A650-E09B3BC819BD}" destId="{683C0D14-0F95-4C14-AC4F-6AE207E4D2F1}" srcOrd="0" destOrd="3" presId="urn:microsoft.com/office/officeart/2005/8/layout/hList2"/>
    <dgm:cxn modelId="{A56CD4FB-31AF-4338-A28F-06893F1073A5}" srcId="{06C73A67-5EA5-4747-BFFC-25EA8F3D69AD}" destId="{AFACBF50-F34A-4983-B8A4-C4430364DAB7}" srcOrd="3" destOrd="0" parTransId="{3FD66704-8C03-449F-8C55-BC53DE7C2558}" sibTransId="{E570F4C1-04F5-46E6-A5DA-BB6CACAE8A06}"/>
    <dgm:cxn modelId="{2DB25CBE-01EF-479B-88AC-3CD25EA8A1DA}" srcId="{AFACBF50-F34A-4983-B8A4-C4430364DAB7}" destId="{0C91C896-E676-4409-B06F-0CC90D1B202C}" srcOrd="2" destOrd="0" parTransId="{3D0602B9-343C-4500-983A-06797DD545B6}" sibTransId="{5C13C26D-3855-46B4-9C42-46DFBC73C3F9}"/>
    <dgm:cxn modelId="{D9F25AB9-9AFD-4600-804D-EEB51526276D}" type="presOf" srcId="{517F8000-2B9D-4BA7-BF65-10E0634E46A4}" destId="{251E65A8-567E-423A-B6C5-676EC3BFDAE0}" srcOrd="0" destOrd="0" presId="urn:microsoft.com/office/officeart/2005/8/layout/hList2"/>
    <dgm:cxn modelId="{1966855B-1DDF-4B00-A607-2E48FC5DD19B}" srcId="{8C1A5CF7-CEEA-4D8F-BCA0-BC507A930BD4}" destId="{48F38731-724F-479A-81D9-BE0759AC06DA}" srcOrd="0" destOrd="0" parTransId="{703F52BC-372B-416A-9E7A-DA033F5821E6}" sibTransId="{81F314A7-F30B-4D4A-8283-40F999D6D80A}"/>
    <dgm:cxn modelId="{D4928B86-F094-4863-B916-F4268E8C06C4}" type="presOf" srcId="{C6204636-F8DD-40FA-ADFF-8E49DE11AA35}" destId="{52F78670-44B0-43CB-9140-AD5B87A3C22C}" srcOrd="0" destOrd="2" presId="urn:microsoft.com/office/officeart/2005/8/layout/hList2"/>
    <dgm:cxn modelId="{5E13CEEB-6519-4F8E-85E5-3A4004F2BFDC}" type="presOf" srcId="{13970DB7-5CF7-43F3-BFCF-2A7C64F956D6}" destId="{D9D519DE-799A-4F1B-90E5-910CEF9EDEFA}" srcOrd="0" destOrd="0" presId="urn:microsoft.com/office/officeart/2005/8/layout/hList2"/>
    <dgm:cxn modelId="{16B90933-FCE8-4799-97A5-167C589CAD28}" srcId="{06C73A67-5EA5-4747-BFFC-25EA8F3D69AD}" destId="{13970DB7-5CF7-43F3-BFCF-2A7C64F956D6}" srcOrd="0" destOrd="0" parTransId="{7F017382-0C6D-4011-83E0-9A7CE2389FDA}" sibTransId="{5E226C30-6568-47AD-83EB-D8C22AACD169}"/>
    <dgm:cxn modelId="{B656955B-C65C-4982-8AC0-706450DA2CF1}" type="presOf" srcId="{E17F583B-6E1E-49D5-BB71-11C91C7F6D4A}" destId="{683C0D14-0F95-4C14-AC4F-6AE207E4D2F1}" srcOrd="0" destOrd="2" presId="urn:microsoft.com/office/officeart/2005/8/layout/hList2"/>
    <dgm:cxn modelId="{5E105D04-38E1-4003-ACB9-7B4849C496DC}" type="presOf" srcId="{25C41214-FD9E-43FE-8E97-BD12675AF925}" destId="{683C0D14-0F95-4C14-AC4F-6AE207E4D2F1}" srcOrd="0" destOrd="4" presId="urn:microsoft.com/office/officeart/2005/8/layout/hList2"/>
    <dgm:cxn modelId="{17C274B7-439F-4F22-B1BA-5B6712FAB9EA}" type="presOf" srcId="{6665886F-AAA5-4EA2-B0A5-8C7237E6A22C}" destId="{683C0D14-0F95-4C14-AC4F-6AE207E4D2F1}" srcOrd="0" destOrd="1" presId="urn:microsoft.com/office/officeart/2005/8/layout/hList2"/>
    <dgm:cxn modelId="{78AE7652-9119-45EE-8697-32EB9DAFB9BF}" type="presOf" srcId="{8C1A5CF7-CEEA-4D8F-BCA0-BC507A930BD4}" destId="{F1D13060-653F-4EC5-8E74-C2C9F694ECCA}" srcOrd="0" destOrd="0" presId="urn:microsoft.com/office/officeart/2005/8/layout/hList2"/>
    <dgm:cxn modelId="{82B6A739-8C81-4B5F-8C7E-2D8EDA2C1162}" srcId="{8C1A5CF7-CEEA-4D8F-BCA0-BC507A930BD4}" destId="{B05922AE-3937-423A-8663-61D7BEFB7FCC}" srcOrd="4" destOrd="0" parTransId="{05C00BDD-70F5-443B-8345-F58A203342E8}" sibTransId="{8B86A13C-65D2-4FD0-80AF-947FBA38343A}"/>
    <dgm:cxn modelId="{937703C2-1E36-4F37-8280-C01165DFB38E}" type="presParOf" srcId="{495E0E41-ADD7-41D2-9804-B5DA26845DE6}" destId="{38956AA9-24C4-478D-9785-8A6872C281FC}" srcOrd="0" destOrd="0" presId="urn:microsoft.com/office/officeart/2005/8/layout/hList2"/>
    <dgm:cxn modelId="{D5A41623-EC70-4ADC-B77F-80ABAD8DEF2D}" type="presParOf" srcId="{38956AA9-24C4-478D-9785-8A6872C281FC}" destId="{FBD6C6BC-80B0-4BD9-958A-D8E93E17AB45}" srcOrd="0" destOrd="0" presId="urn:microsoft.com/office/officeart/2005/8/layout/hList2"/>
    <dgm:cxn modelId="{90AF1072-2304-48E9-8838-1F4F1377FFB0}" type="presParOf" srcId="{38956AA9-24C4-478D-9785-8A6872C281FC}" destId="{52F78670-44B0-43CB-9140-AD5B87A3C22C}" srcOrd="1" destOrd="0" presId="urn:microsoft.com/office/officeart/2005/8/layout/hList2"/>
    <dgm:cxn modelId="{4F77BA41-4792-41BE-A7A9-27BEC8B2E08D}" type="presParOf" srcId="{38956AA9-24C4-478D-9785-8A6872C281FC}" destId="{D9D519DE-799A-4F1B-90E5-910CEF9EDEFA}" srcOrd="2" destOrd="0" presId="urn:microsoft.com/office/officeart/2005/8/layout/hList2"/>
    <dgm:cxn modelId="{27B34CA4-FC10-4BF5-B466-CA5AC2FF41AC}" type="presParOf" srcId="{495E0E41-ADD7-41D2-9804-B5DA26845DE6}" destId="{B8AECD77-62EC-4C76-9D30-EA29B95CFA7A}" srcOrd="1" destOrd="0" presId="urn:microsoft.com/office/officeart/2005/8/layout/hList2"/>
    <dgm:cxn modelId="{C13E7D11-E57A-4EE2-BF0A-81E96CCF4AF0}" type="presParOf" srcId="{495E0E41-ADD7-41D2-9804-B5DA26845DE6}" destId="{759BC17F-0B3B-46F9-81C0-7BDFDB1F6DB0}" srcOrd="2" destOrd="0" presId="urn:microsoft.com/office/officeart/2005/8/layout/hList2"/>
    <dgm:cxn modelId="{D1BA0B9C-B41D-4D04-801D-CD013FC9298F}" type="presParOf" srcId="{759BC17F-0B3B-46F9-81C0-7BDFDB1F6DB0}" destId="{DF0B464F-44AB-4E01-9672-D127FAA575B4}" srcOrd="0" destOrd="0" presId="urn:microsoft.com/office/officeart/2005/8/layout/hList2"/>
    <dgm:cxn modelId="{5CF7A65F-3B94-47EF-BD15-070D1C77572F}" type="presParOf" srcId="{759BC17F-0B3B-46F9-81C0-7BDFDB1F6DB0}" destId="{683C0D14-0F95-4C14-AC4F-6AE207E4D2F1}" srcOrd="1" destOrd="0" presId="urn:microsoft.com/office/officeart/2005/8/layout/hList2"/>
    <dgm:cxn modelId="{DCA52B8A-38EC-406D-9659-CDA8C90B9047}" type="presParOf" srcId="{759BC17F-0B3B-46F9-81C0-7BDFDB1F6DB0}" destId="{37778A39-C14F-42B9-BA36-55C6E35254D7}" srcOrd="2" destOrd="0" presId="urn:microsoft.com/office/officeart/2005/8/layout/hList2"/>
    <dgm:cxn modelId="{0FCD460E-FB3C-4610-83D7-9947D35FFB36}" type="presParOf" srcId="{495E0E41-ADD7-41D2-9804-B5DA26845DE6}" destId="{6FBF55EC-5462-4234-8286-872C4D6F86A2}" srcOrd="3" destOrd="0" presId="urn:microsoft.com/office/officeart/2005/8/layout/hList2"/>
    <dgm:cxn modelId="{92AAA4FC-6536-4C8B-B6DC-28D9F4B5EDD0}" type="presParOf" srcId="{495E0E41-ADD7-41D2-9804-B5DA26845DE6}" destId="{8060591E-1096-4A9C-9110-A10DF27F16CD}" srcOrd="4" destOrd="0" presId="urn:microsoft.com/office/officeart/2005/8/layout/hList2"/>
    <dgm:cxn modelId="{159FEBD7-1CE9-45EA-84A1-E000AAE9706D}" type="presParOf" srcId="{8060591E-1096-4A9C-9110-A10DF27F16CD}" destId="{109A703C-447A-4D32-8901-99C22AC5E3D0}" srcOrd="0" destOrd="0" presId="urn:microsoft.com/office/officeart/2005/8/layout/hList2"/>
    <dgm:cxn modelId="{E45535C6-65CD-4CAA-B8F3-768FEA4EAADE}" type="presParOf" srcId="{8060591E-1096-4A9C-9110-A10DF27F16CD}" destId="{B28087C0-6D23-45AD-B930-8EA6EE2FAC26}" srcOrd="1" destOrd="0" presId="urn:microsoft.com/office/officeart/2005/8/layout/hList2"/>
    <dgm:cxn modelId="{1D3D4585-B089-41CF-8235-59E2AEC7DED5}" type="presParOf" srcId="{8060591E-1096-4A9C-9110-A10DF27F16CD}" destId="{F1D13060-653F-4EC5-8E74-C2C9F694ECCA}" srcOrd="2" destOrd="0" presId="urn:microsoft.com/office/officeart/2005/8/layout/hList2"/>
    <dgm:cxn modelId="{23DFBD64-FA0B-4546-A688-3128AA909872}" type="presParOf" srcId="{495E0E41-ADD7-41D2-9804-B5DA26845DE6}" destId="{B45265A8-0200-46BB-856E-3E952E8E1453}" srcOrd="5" destOrd="0" presId="urn:microsoft.com/office/officeart/2005/8/layout/hList2"/>
    <dgm:cxn modelId="{1F7100CF-8605-4558-A68D-3BAC918224DE}" type="presParOf" srcId="{495E0E41-ADD7-41D2-9804-B5DA26845DE6}" destId="{3AA99ACF-A87B-4CE1-991C-11C8CFB6C023}" srcOrd="6" destOrd="0" presId="urn:microsoft.com/office/officeart/2005/8/layout/hList2"/>
    <dgm:cxn modelId="{DAFE652C-4401-4B86-BC2C-FEC6526DD710}" type="presParOf" srcId="{3AA99ACF-A87B-4CE1-991C-11C8CFB6C023}" destId="{645418C5-5D32-487C-840D-2B95AB6FC6C5}" srcOrd="0" destOrd="0" presId="urn:microsoft.com/office/officeart/2005/8/layout/hList2"/>
    <dgm:cxn modelId="{8B2A8FD5-2835-41C8-B8F3-DF867BC1FF42}" type="presParOf" srcId="{3AA99ACF-A87B-4CE1-991C-11C8CFB6C023}" destId="{251E65A8-567E-423A-B6C5-676EC3BFDAE0}" srcOrd="1" destOrd="0" presId="urn:microsoft.com/office/officeart/2005/8/layout/hList2"/>
    <dgm:cxn modelId="{0DA21E90-B1A9-47AA-B4D7-1BC31A4678F7}" type="presParOf" srcId="{3AA99ACF-A87B-4CE1-991C-11C8CFB6C023}" destId="{E7DAE76F-EE47-41D9-A7DE-3596B739B5E7}"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6C73A67-5EA5-4747-BFFC-25EA8F3D69AD}"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13970DB7-5CF7-43F3-BFCF-2A7C64F956D6}">
      <dgm:prSet phldrT="[Text]"/>
      <dgm:spPr/>
      <dgm:t>
        <a:bodyPr/>
        <a:lstStyle/>
        <a:p>
          <a:r>
            <a:rPr lang="en-US" dirty="0"/>
            <a:t>Caffe</a:t>
          </a:r>
        </a:p>
      </dgm:t>
    </dgm:pt>
    <dgm:pt modelId="{7F017382-0C6D-4011-83E0-9A7CE2389FDA}" type="parTrans" cxnId="{16B90933-FCE8-4799-97A5-167C589CAD28}">
      <dgm:prSet/>
      <dgm:spPr/>
      <dgm:t>
        <a:bodyPr/>
        <a:lstStyle/>
        <a:p>
          <a:endParaRPr lang="en-US"/>
        </a:p>
      </dgm:t>
    </dgm:pt>
    <dgm:pt modelId="{5E226C30-6568-47AD-83EB-D8C22AACD169}" type="sibTrans" cxnId="{16B90933-FCE8-4799-97A5-167C589CAD28}">
      <dgm:prSet/>
      <dgm:spPr/>
      <dgm:t>
        <a:bodyPr/>
        <a:lstStyle/>
        <a:p>
          <a:endParaRPr lang="en-US"/>
        </a:p>
      </dgm:t>
    </dgm:pt>
    <dgm:pt modelId="{52C06327-5B9F-4A32-ADD5-9A4857670B0D}">
      <dgm:prSet phldrT="[Text]"/>
      <dgm:spPr/>
      <dgm:t>
        <a:bodyPr/>
        <a:lstStyle/>
        <a:p>
          <a:r>
            <a:rPr lang="en-US" dirty="0">
              <a:solidFill>
                <a:prstClr val="white"/>
              </a:solidFill>
              <a:latin typeface="Corbel" panose="020B0503020204020204"/>
              <a:ea typeface="+mn-ea"/>
              <a:cs typeface="+mn-cs"/>
            </a:rPr>
            <a:t>Developed at Berkeley in 2013</a:t>
          </a:r>
          <a:endParaRPr lang="en-US" dirty="0"/>
        </a:p>
      </dgm:t>
    </dgm:pt>
    <dgm:pt modelId="{14C1E0FA-7278-4C44-BD21-1058CB3A4201}" type="parTrans" cxnId="{5DE17BEC-E37B-47CE-87A8-5720B74ED2ED}">
      <dgm:prSet/>
      <dgm:spPr/>
      <dgm:t>
        <a:bodyPr/>
        <a:lstStyle/>
        <a:p>
          <a:endParaRPr lang="en-US"/>
        </a:p>
      </dgm:t>
    </dgm:pt>
    <dgm:pt modelId="{ED206BAE-1C85-404E-B4A7-3BEAA2D52976}" type="sibTrans" cxnId="{5DE17BEC-E37B-47CE-87A8-5720B74ED2ED}">
      <dgm:prSet/>
      <dgm:spPr/>
      <dgm:t>
        <a:bodyPr/>
        <a:lstStyle/>
        <a:p>
          <a:endParaRPr lang="en-US"/>
        </a:p>
      </dgm:t>
    </dgm:pt>
    <dgm:pt modelId="{2A12D581-2355-4F38-9EEE-694F44DDE89E}">
      <dgm:prSet/>
      <dgm:spPr/>
      <dgm:t>
        <a:bodyPr/>
        <a:lstStyle/>
        <a:p>
          <a:pPr>
            <a:buFont typeface="Wingdings" panose="05000000000000000000" pitchFamily="2" charset="2"/>
            <a:buChar char="ü"/>
          </a:pPr>
          <a:r>
            <a:rPr lang="en-US" dirty="0"/>
            <a:t>Native Windows Support</a:t>
          </a:r>
        </a:p>
      </dgm:t>
    </dgm:pt>
    <dgm:pt modelId="{8D10FE23-6FC0-4DBD-8701-1E51580FA874}" type="parTrans" cxnId="{00AC0BFE-3835-459D-9BDE-500CF60FBB50}">
      <dgm:prSet/>
      <dgm:spPr/>
      <dgm:t>
        <a:bodyPr/>
        <a:lstStyle/>
        <a:p>
          <a:endParaRPr lang="en-US"/>
        </a:p>
      </dgm:t>
    </dgm:pt>
    <dgm:pt modelId="{4CE53701-D0BE-4F39-8ED7-66FDE9F5F519}" type="sibTrans" cxnId="{00AC0BFE-3835-459D-9BDE-500CF60FBB50}">
      <dgm:prSet/>
      <dgm:spPr/>
      <dgm:t>
        <a:bodyPr/>
        <a:lstStyle/>
        <a:p>
          <a:endParaRPr lang="en-US"/>
        </a:p>
      </dgm:t>
    </dgm:pt>
    <dgm:pt modelId="{42ACD173-8E85-4C92-851A-79F794FB0159}">
      <dgm:prSet/>
      <dgm:spPr/>
      <dgm:t>
        <a:bodyPr/>
        <a:lstStyle/>
        <a:p>
          <a:pPr>
            <a:buFont typeface="Wingdings" panose="05000000000000000000" pitchFamily="2" charset="2"/>
            <a:buChar char="ü"/>
          </a:pPr>
          <a:r>
            <a:rPr lang="en-US" dirty="0"/>
            <a:t>Large repository of code &amp; research papers</a:t>
          </a:r>
        </a:p>
      </dgm:t>
    </dgm:pt>
    <dgm:pt modelId="{F5ED9662-34CD-4D19-8A57-0236C7DAC8B5}" type="parTrans" cxnId="{5BCC982F-F7CE-452D-ADA7-6D9395A52B06}">
      <dgm:prSet/>
      <dgm:spPr/>
      <dgm:t>
        <a:bodyPr/>
        <a:lstStyle/>
        <a:p>
          <a:endParaRPr lang="en-US"/>
        </a:p>
      </dgm:t>
    </dgm:pt>
    <dgm:pt modelId="{BB9AA992-973F-484A-8A00-BD46B0480124}" type="sibTrans" cxnId="{5BCC982F-F7CE-452D-ADA7-6D9395A52B06}">
      <dgm:prSet/>
      <dgm:spPr/>
      <dgm:t>
        <a:bodyPr/>
        <a:lstStyle/>
        <a:p>
          <a:endParaRPr lang="en-US"/>
        </a:p>
      </dgm:t>
    </dgm:pt>
    <dgm:pt modelId="{A74AD2AB-F75F-41DB-91C4-74E2C2F24411}">
      <dgm:prSet/>
      <dgm:spPr/>
      <dgm:t>
        <a:bodyPr/>
        <a:lstStyle/>
        <a:p>
          <a:pPr>
            <a:buFont typeface="Wingdings" panose="05000000000000000000" pitchFamily="2" charset="2"/>
            <a:buChar char="ü"/>
          </a:pPr>
          <a:r>
            <a:rPr lang="en-US" dirty="0"/>
            <a:t>C++ based w/ Python wrapper</a:t>
          </a:r>
        </a:p>
      </dgm:t>
    </dgm:pt>
    <dgm:pt modelId="{AB7BC615-679F-4464-9603-0F426C148DA1}" type="parTrans" cxnId="{F155EA5E-85E6-4AD6-B490-61C3872A1054}">
      <dgm:prSet/>
      <dgm:spPr/>
      <dgm:t>
        <a:bodyPr/>
        <a:lstStyle/>
        <a:p>
          <a:endParaRPr lang="en-US"/>
        </a:p>
      </dgm:t>
    </dgm:pt>
    <dgm:pt modelId="{CABEAC58-9DA9-4002-91A1-D6B38FF17044}" type="sibTrans" cxnId="{F155EA5E-85E6-4AD6-B490-61C3872A1054}">
      <dgm:prSet/>
      <dgm:spPr/>
      <dgm:t>
        <a:bodyPr/>
        <a:lstStyle/>
        <a:p>
          <a:endParaRPr lang="en-US"/>
        </a:p>
      </dgm:t>
    </dgm:pt>
    <dgm:pt modelId="{A30B9903-5237-4BBA-A9F1-559C79A32090}">
      <dgm:prSet/>
      <dgm:spPr/>
      <dgm:t>
        <a:bodyPr/>
        <a:lstStyle/>
        <a:p>
          <a:pPr>
            <a:buFont typeface="Wingdings 2" panose="05020102010507070707" pitchFamily="18" charset="2"/>
            <a:buChar char="O"/>
          </a:pPr>
          <a:r>
            <a:rPr lang="en-US" dirty="0"/>
            <a:t>Difficult to setup &amp; use</a:t>
          </a:r>
        </a:p>
      </dgm:t>
    </dgm:pt>
    <dgm:pt modelId="{844618AD-007A-4F62-B8C5-AB11A8017D50}" type="parTrans" cxnId="{5C338ADE-F7B4-4A47-80F9-FABBE0FC51E0}">
      <dgm:prSet/>
      <dgm:spPr/>
      <dgm:t>
        <a:bodyPr/>
        <a:lstStyle/>
        <a:p>
          <a:endParaRPr lang="en-US"/>
        </a:p>
      </dgm:t>
    </dgm:pt>
    <dgm:pt modelId="{6A62A5EE-B881-4375-AC75-B62E0D27914A}" type="sibTrans" cxnId="{5C338ADE-F7B4-4A47-80F9-FABBE0FC51E0}">
      <dgm:prSet/>
      <dgm:spPr/>
      <dgm:t>
        <a:bodyPr/>
        <a:lstStyle/>
        <a:p>
          <a:endParaRPr lang="en-US"/>
        </a:p>
      </dgm:t>
    </dgm:pt>
    <dgm:pt modelId="{495E0E41-ADD7-41D2-9804-B5DA26845DE6}" type="pres">
      <dgm:prSet presAssocID="{06C73A67-5EA5-4747-BFFC-25EA8F3D69AD}" presName="linearFlow" presStyleCnt="0">
        <dgm:presLayoutVars>
          <dgm:dir/>
          <dgm:animLvl val="lvl"/>
          <dgm:resizeHandles/>
        </dgm:presLayoutVars>
      </dgm:prSet>
      <dgm:spPr/>
    </dgm:pt>
    <dgm:pt modelId="{38956AA9-24C4-478D-9785-8A6872C281FC}" type="pres">
      <dgm:prSet presAssocID="{13970DB7-5CF7-43F3-BFCF-2A7C64F956D6}" presName="compositeNode" presStyleCnt="0">
        <dgm:presLayoutVars>
          <dgm:bulletEnabled val="1"/>
        </dgm:presLayoutVars>
      </dgm:prSet>
      <dgm:spPr/>
    </dgm:pt>
    <dgm:pt modelId="{FBD6C6BC-80B0-4BD9-958A-D8E93E17AB45}" type="pres">
      <dgm:prSet presAssocID="{13970DB7-5CF7-43F3-BFCF-2A7C64F956D6}" presName="image" presStyleLbl="fgImgPlace1" presStyleIdx="0" presStyleCnt="1"/>
      <dgm:spPr>
        <a:blipFill>
          <a:blip xmlns:r="http://schemas.openxmlformats.org/officeDocument/2006/relationships" r:embed="rId1" cstate="print">
            <a:duotone>
              <a:schemeClr val="accent6">
                <a:shade val="45000"/>
                <a:satMod val="135000"/>
              </a:schemeClr>
              <a:prstClr val="white"/>
            </a:duotone>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a:stretch>
            <a:fillRect/>
          </a:stretch>
        </a:blipFill>
        <a:ln>
          <a:noFill/>
        </a:ln>
      </dgm:spPr>
    </dgm:pt>
    <dgm:pt modelId="{52F78670-44B0-43CB-9140-AD5B87A3C22C}" type="pres">
      <dgm:prSet presAssocID="{13970DB7-5CF7-43F3-BFCF-2A7C64F956D6}" presName="childNode" presStyleLbl="node1" presStyleIdx="0" presStyleCnt="1">
        <dgm:presLayoutVars>
          <dgm:bulletEnabled val="1"/>
        </dgm:presLayoutVars>
      </dgm:prSet>
      <dgm:spPr/>
    </dgm:pt>
    <dgm:pt modelId="{D9D519DE-799A-4F1B-90E5-910CEF9EDEFA}" type="pres">
      <dgm:prSet presAssocID="{13970DB7-5CF7-43F3-BFCF-2A7C64F956D6}" presName="parentNode" presStyleLbl="revTx" presStyleIdx="0" presStyleCnt="1">
        <dgm:presLayoutVars>
          <dgm:chMax val="0"/>
          <dgm:bulletEnabled val="1"/>
        </dgm:presLayoutVars>
      </dgm:prSet>
      <dgm:spPr/>
    </dgm:pt>
  </dgm:ptLst>
  <dgm:cxnLst>
    <dgm:cxn modelId="{5DE17BEC-E37B-47CE-87A8-5720B74ED2ED}" srcId="{13970DB7-5CF7-43F3-BFCF-2A7C64F956D6}" destId="{52C06327-5B9F-4A32-ADD5-9A4857670B0D}" srcOrd="0" destOrd="0" parTransId="{14C1E0FA-7278-4C44-BD21-1058CB3A4201}" sibTransId="{ED206BAE-1C85-404E-B4A7-3BEAA2D52976}"/>
    <dgm:cxn modelId="{5BCC982F-F7CE-452D-ADA7-6D9395A52B06}" srcId="{13970DB7-5CF7-43F3-BFCF-2A7C64F956D6}" destId="{42ACD173-8E85-4C92-851A-79F794FB0159}" srcOrd="2" destOrd="0" parTransId="{F5ED9662-34CD-4D19-8A57-0236C7DAC8B5}" sibTransId="{BB9AA992-973F-484A-8A00-BD46B0480124}"/>
    <dgm:cxn modelId="{AB7A7783-2AC6-47E1-B9FB-5854FE7B1168}" type="presOf" srcId="{42ACD173-8E85-4C92-851A-79F794FB0159}" destId="{52F78670-44B0-43CB-9140-AD5B87A3C22C}" srcOrd="0" destOrd="2" presId="urn:microsoft.com/office/officeart/2005/8/layout/hList2"/>
    <dgm:cxn modelId="{A2DCA044-21C8-4E60-89BB-D65B105C8A7E}" type="presOf" srcId="{A30B9903-5237-4BBA-A9F1-559C79A32090}" destId="{52F78670-44B0-43CB-9140-AD5B87A3C22C}" srcOrd="0" destOrd="4" presId="urn:microsoft.com/office/officeart/2005/8/layout/hList2"/>
    <dgm:cxn modelId="{00AC0BFE-3835-459D-9BDE-500CF60FBB50}" srcId="{13970DB7-5CF7-43F3-BFCF-2A7C64F956D6}" destId="{2A12D581-2355-4F38-9EEE-694F44DDE89E}" srcOrd="1" destOrd="0" parTransId="{8D10FE23-6FC0-4DBD-8701-1E51580FA874}" sibTransId="{4CE53701-D0BE-4F39-8ED7-66FDE9F5F519}"/>
    <dgm:cxn modelId="{690EF695-357A-44D9-AE91-7E12FEFAB236}" type="presOf" srcId="{A74AD2AB-F75F-41DB-91C4-74E2C2F24411}" destId="{52F78670-44B0-43CB-9140-AD5B87A3C22C}" srcOrd="0" destOrd="3" presId="urn:microsoft.com/office/officeart/2005/8/layout/hList2"/>
    <dgm:cxn modelId="{8B241760-17E5-45CD-A1EF-D9FDA719270B}" type="presOf" srcId="{2A12D581-2355-4F38-9EEE-694F44DDE89E}" destId="{52F78670-44B0-43CB-9140-AD5B87A3C22C}" srcOrd="0" destOrd="1" presId="urn:microsoft.com/office/officeart/2005/8/layout/hList2"/>
    <dgm:cxn modelId="{AECA51B0-A4E0-4534-9CD4-4AB6FCF7582E}" type="presOf" srcId="{06C73A67-5EA5-4747-BFFC-25EA8F3D69AD}" destId="{495E0E41-ADD7-41D2-9804-B5DA26845DE6}" srcOrd="0" destOrd="0" presId="urn:microsoft.com/office/officeart/2005/8/layout/hList2"/>
    <dgm:cxn modelId="{C8D11BE3-6EF2-4A92-BF9A-6C030E907932}" type="presOf" srcId="{52C06327-5B9F-4A32-ADD5-9A4857670B0D}" destId="{52F78670-44B0-43CB-9140-AD5B87A3C22C}" srcOrd="0" destOrd="0" presId="urn:microsoft.com/office/officeart/2005/8/layout/hList2"/>
    <dgm:cxn modelId="{5C338ADE-F7B4-4A47-80F9-FABBE0FC51E0}" srcId="{13970DB7-5CF7-43F3-BFCF-2A7C64F956D6}" destId="{A30B9903-5237-4BBA-A9F1-559C79A32090}" srcOrd="4" destOrd="0" parTransId="{844618AD-007A-4F62-B8C5-AB11A8017D50}" sibTransId="{6A62A5EE-B881-4375-AC75-B62E0D27914A}"/>
    <dgm:cxn modelId="{F155EA5E-85E6-4AD6-B490-61C3872A1054}" srcId="{13970DB7-5CF7-43F3-BFCF-2A7C64F956D6}" destId="{A74AD2AB-F75F-41DB-91C4-74E2C2F24411}" srcOrd="3" destOrd="0" parTransId="{AB7BC615-679F-4464-9603-0F426C148DA1}" sibTransId="{CABEAC58-9DA9-4002-91A1-D6B38FF17044}"/>
    <dgm:cxn modelId="{5E13CEEB-6519-4F8E-85E5-3A4004F2BFDC}" type="presOf" srcId="{13970DB7-5CF7-43F3-BFCF-2A7C64F956D6}" destId="{D9D519DE-799A-4F1B-90E5-910CEF9EDEFA}" srcOrd="0" destOrd="0" presId="urn:microsoft.com/office/officeart/2005/8/layout/hList2"/>
    <dgm:cxn modelId="{16B90933-FCE8-4799-97A5-167C589CAD28}" srcId="{06C73A67-5EA5-4747-BFFC-25EA8F3D69AD}" destId="{13970DB7-5CF7-43F3-BFCF-2A7C64F956D6}" srcOrd="0" destOrd="0" parTransId="{7F017382-0C6D-4011-83E0-9A7CE2389FDA}" sibTransId="{5E226C30-6568-47AD-83EB-D8C22AACD169}"/>
    <dgm:cxn modelId="{937703C2-1E36-4F37-8280-C01165DFB38E}" type="presParOf" srcId="{495E0E41-ADD7-41D2-9804-B5DA26845DE6}" destId="{38956AA9-24C4-478D-9785-8A6872C281FC}" srcOrd="0" destOrd="0" presId="urn:microsoft.com/office/officeart/2005/8/layout/hList2"/>
    <dgm:cxn modelId="{D5A41623-EC70-4ADC-B77F-80ABAD8DEF2D}" type="presParOf" srcId="{38956AA9-24C4-478D-9785-8A6872C281FC}" destId="{FBD6C6BC-80B0-4BD9-958A-D8E93E17AB45}" srcOrd="0" destOrd="0" presId="urn:microsoft.com/office/officeart/2005/8/layout/hList2"/>
    <dgm:cxn modelId="{90AF1072-2304-48E9-8838-1F4F1377FFB0}" type="presParOf" srcId="{38956AA9-24C4-478D-9785-8A6872C281FC}" destId="{52F78670-44B0-43CB-9140-AD5B87A3C22C}" srcOrd="1" destOrd="0" presId="urn:microsoft.com/office/officeart/2005/8/layout/hList2"/>
    <dgm:cxn modelId="{4F77BA41-4792-41BE-A7A9-27BEC8B2E08D}" type="presParOf" srcId="{38956AA9-24C4-478D-9785-8A6872C281FC}" destId="{D9D519DE-799A-4F1B-90E5-910CEF9EDEFA}"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6C046D5-7433-4015-B116-6775A71D8637}" type="doc">
      <dgm:prSet loTypeId="urn:microsoft.com/office/officeart/2005/8/layout/hProcess9" loCatId="process" qsTypeId="urn:microsoft.com/office/officeart/2005/8/quickstyle/simple1" qsCatId="simple" csTypeId="urn:microsoft.com/office/officeart/2005/8/colors/accent1_2" csCatId="accent1" phldr="1"/>
      <dgm:spPr/>
    </dgm:pt>
    <dgm:pt modelId="{6EF32822-0EB8-4992-A4BD-AA60CBE339B9}">
      <dgm:prSet phldrT="[Text]"/>
      <dgm:spPr/>
      <dgm:t>
        <a:bodyPr/>
        <a:lstStyle/>
        <a:p>
          <a:r>
            <a:rPr lang="en-US" dirty="0"/>
            <a:t>Implement R-CNN for detection </a:t>
          </a:r>
          <a:r>
            <a:rPr lang="en-US"/>
            <a:t>&amp; classification of SKUs</a:t>
          </a:r>
        </a:p>
      </dgm:t>
    </dgm:pt>
    <dgm:pt modelId="{FC8B0499-F59F-4328-8C2E-76A88FE723BD}" type="parTrans" cxnId="{8702BC04-BFC8-4600-8C09-774F1F946051}">
      <dgm:prSet/>
      <dgm:spPr/>
      <dgm:t>
        <a:bodyPr/>
        <a:lstStyle/>
        <a:p>
          <a:endParaRPr lang="en-US"/>
        </a:p>
      </dgm:t>
    </dgm:pt>
    <dgm:pt modelId="{4881FF64-0570-42E5-B78F-CA00D7D2BAC9}" type="sibTrans" cxnId="{8702BC04-BFC8-4600-8C09-774F1F946051}">
      <dgm:prSet/>
      <dgm:spPr/>
      <dgm:t>
        <a:bodyPr/>
        <a:lstStyle/>
        <a:p>
          <a:endParaRPr lang="en-US"/>
        </a:p>
      </dgm:t>
    </dgm:pt>
    <dgm:pt modelId="{03578DCD-3154-4712-A59A-B4C65F7E418E}">
      <dgm:prSet phldrT="[Text]"/>
      <dgm:spPr/>
      <dgm:t>
        <a:bodyPr/>
        <a:lstStyle/>
        <a:p>
          <a:r>
            <a:rPr lang="en-US" dirty="0"/>
            <a:t>Present findings and final model to PopSpots</a:t>
          </a:r>
        </a:p>
      </dgm:t>
    </dgm:pt>
    <dgm:pt modelId="{3D02A66B-ADD3-45FC-AE93-946E74086DF1}" type="parTrans" cxnId="{D74B8B93-2B51-437A-B77F-5DEFF77A9F1B}">
      <dgm:prSet/>
      <dgm:spPr/>
      <dgm:t>
        <a:bodyPr/>
        <a:lstStyle/>
        <a:p>
          <a:endParaRPr lang="en-US"/>
        </a:p>
      </dgm:t>
    </dgm:pt>
    <dgm:pt modelId="{BD272424-333A-46D2-BBAF-038D6D3819D6}" type="sibTrans" cxnId="{D74B8B93-2B51-437A-B77F-5DEFF77A9F1B}">
      <dgm:prSet/>
      <dgm:spPr/>
      <dgm:t>
        <a:bodyPr/>
        <a:lstStyle/>
        <a:p>
          <a:endParaRPr lang="en-US"/>
        </a:p>
      </dgm:t>
    </dgm:pt>
    <dgm:pt modelId="{FD2579CF-5F0D-4A63-8A05-F386BA1AD912}">
      <dgm:prSet phldrT="[Text]"/>
      <dgm:spPr/>
      <dgm:t>
        <a:bodyPr/>
        <a:lstStyle/>
        <a:p>
          <a:r>
            <a:rPr lang="en-US" dirty="0"/>
            <a:t>Enhance algorithm to estimate stock level and evaluate compliance  </a:t>
          </a:r>
        </a:p>
      </dgm:t>
    </dgm:pt>
    <dgm:pt modelId="{34166AA8-836D-4116-8E79-B2D19B0C7179}" type="parTrans" cxnId="{A945E841-A465-49AA-B43D-7C99D2306FB2}">
      <dgm:prSet/>
      <dgm:spPr/>
      <dgm:t>
        <a:bodyPr/>
        <a:lstStyle/>
        <a:p>
          <a:endParaRPr lang="en-US"/>
        </a:p>
      </dgm:t>
    </dgm:pt>
    <dgm:pt modelId="{A77078DB-D5AE-495F-9783-072E2AA8260F}" type="sibTrans" cxnId="{A945E841-A465-49AA-B43D-7C99D2306FB2}">
      <dgm:prSet/>
      <dgm:spPr/>
      <dgm:t>
        <a:bodyPr/>
        <a:lstStyle/>
        <a:p>
          <a:endParaRPr lang="en-US"/>
        </a:p>
      </dgm:t>
    </dgm:pt>
    <dgm:pt modelId="{3F67123B-82CD-4235-8005-9E470A9D343E}" type="pres">
      <dgm:prSet presAssocID="{46C046D5-7433-4015-B116-6775A71D8637}" presName="CompostProcess" presStyleCnt="0">
        <dgm:presLayoutVars>
          <dgm:dir/>
          <dgm:resizeHandles val="exact"/>
        </dgm:presLayoutVars>
      </dgm:prSet>
      <dgm:spPr/>
    </dgm:pt>
    <dgm:pt modelId="{7BD16DA0-45AC-4C2A-B3EC-FE5FA8E83CF5}" type="pres">
      <dgm:prSet presAssocID="{46C046D5-7433-4015-B116-6775A71D8637}" presName="arrow" presStyleLbl="bgShp" presStyleIdx="0" presStyleCnt="1"/>
      <dgm:spPr/>
    </dgm:pt>
    <dgm:pt modelId="{35702B5A-EF15-4B38-8D63-2146F6E451D4}" type="pres">
      <dgm:prSet presAssocID="{46C046D5-7433-4015-B116-6775A71D8637}" presName="linearProcess" presStyleCnt="0"/>
      <dgm:spPr/>
    </dgm:pt>
    <dgm:pt modelId="{2AA80AD3-CD00-4D22-A501-1BC5D248A8BE}" type="pres">
      <dgm:prSet presAssocID="{6EF32822-0EB8-4992-A4BD-AA60CBE339B9}" presName="textNode" presStyleLbl="node1" presStyleIdx="0" presStyleCnt="3">
        <dgm:presLayoutVars>
          <dgm:bulletEnabled val="1"/>
        </dgm:presLayoutVars>
      </dgm:prSet>
      <dgm:spPr/>
    </dgm:pt>
    <dgm:pt modelId="{93C2B68B-02FB-41D4-919D-046BDDA5F171}" type="pres">
      <dgm:prSet presAssocID="{4881FF64-0570-42E5-B78F-CA00D7D2BAC9}" presName="sibTrans" presStyleCnt="0"/>
      <dgm:spPr/>
    </dgm:pt>
    <dgm:pt modelId="{2B42E24A-2238-4B3E-9184-87233D3CF7C3}" type="pres">
      <dgm:prSet presAssocID="{03578DCD-3154-4712-A59A-B4C65F7E418E}" presName="textNode" presStyleLbl="node1" presStyleIdx="1" presStyleCnt="3">
        <dgm:presLayoutVars>
          <dgm:bulletEnabled val="1"/>
        </dgm:presLayoutVars>
      </dgm:prSet>
      <dgm:spPr/>
    </dgm:pt>
    <dgm:pt modelId="{0AC11BCD-ECCB-4F46-9D49-832F0BAD9CC5}" type="pres">
      <dgm:prSet presAssocID="{BD272424-333A-46D2-BBAF-038D6D3819D6}" presName="sibTrans" presStyleCnt="0"/>
      <dgm:spPr/>
    </dgm:pt>
    <dgm:pt modelId="{A9EB84B6-643F-4CE3-B696-C6C815500881}" type="pres">
      <dgm:prSet presAssocID="{FD2579CF-5F0D-4A63-8A05-F386BA1AD912}" presName="textNode" presStyleLbl="node1" presStyleIdx="2" presStyleCnt="3">
        <dgm:presLayoutVars>
          <dgm:bulletEnabled val="1"/>
        </dgm:presLayoutVars>
      </dgm:prSet>
      <dgm:spPr/>
    </dgm:pt>
  </dgm:ptLst>
  <dgm:cxnLst>
    <dgm:cxn modelId="{D74B8B93-2B51-437A-B77F-5DEFF77A9F1B}" srcId="{46C046D5-7433-4015-B116-6775A71D8637}" destId="{03578DCD-3154-4712-A59A-B4C65F7E418E}" srcOrd="1" destOrd="0" parTransId="{3D02A66B-ADD3-45FC-AE93-946E74086DF1}" sibTransId="{BD272424-333A-46D2-BBAF-038D6D3819D6}"/>
    <dgm:cxn modelId="{D4E3BC50-C35E-4A8F-9F51-4A6CE4B441A9}" type="presOf" srcId="{03578DCD-3154-4712-A59A-B4C65F7E418E}" destId="{2B42E24A-2238-4B3E-9184-87233D3CF7C3}" srcOrd="0" destOrd="0" presId="urn:microsoft.com/office/officeart/2005/8/layout/hProcess9"/>
    <dgm:cxn modelId="{A945E841-A465-49AA-B43D-7C99D2306FB2}" srcId="{46C046D5-7433-4015-B116-6775A71D8637}" destId="{FD2579CF-5F0D-4A63-8A05-F386BA1AD912}" srcOrd="2" destOrd="0" parTransId="{34166AA8-836D-4116-8E79-B2D19B0C7179}" sibTransId="{A77078DB-D5AE-495F-9783-072E2AA8260F}"/>
    <dgm:cxn modelId="{8BD46628-8626-41C9-B927-F6A434BAF270}" type="presOf" srcId="{6EF32822-0EB8-4992-A4BD-AA60CBE339B9}" destId="{2AA80AD3-CD00-4D22-A501-1BC5D248A8BE}" srcOrd="0" destOrd="0" presId="urn:microsoft.com/office/officeart/2005/8/layout/hProcess9"/>
    <dgm:cxn modelId="{8702BC04-BFC8-4600-8C09-774F1F946051}" srcId="{46C046D5-7433-4015-B116-6775A71D8637}" destId="{6EF32822-0EB8-4992-A4BD-AA60CBE339B9}" srcOrd="0" destOrd="0" parTransId="{FC8B0499-F59F-4328-8C2E-76A88FE723BD}" sibTransId="{4881FF64-0570-42E5-B78F-CA00D7D2BAC9}"/>
    <dgm:cxn modelId="{C3544C1B-EFEA-4B80-8A8F-020F90EE57F2}" type="presOf" srcId="{FD2579CF-5F0D-4A63-8A05-F386BA1AD912}" destId="{A9EB84B6-643F-4CE3-B696-C6C815500881}" srcOrd="0" destOrd="0" presId="urn:microsoft.com/office/officeart/2005/8/layout/hProcess9"/>
    <dgm:cxn modelId="{E5EF6C2A-201D-4A08-B13B-87DF05CA92AA}" type="presOf" srcId="{46C046D5-7433-4015-B116-6775A71D8637}" destId="{3F67123B-82CD-4235-8005-9E470A9D343E}" srcOrd="0" destOrd="0" presId="urn:microsoft.com/office/officeart/2005/8/layout/hProcess9"/>
    <dgm:cxn modelId="{4F674253-5129-4807-AFAF-3B25B96C803A}" type="presParOf" srcId="{3F67123B-82CD-4235-8005-9E470A9D343E}" destId="{7BD16DA0-45AC-4C2A-B3EC-FE5FA8E83CF5}" srcOrd="0" destOrd="0" presId="urn:microsoft.com/office/officeart/2005/8/layout/hProcess9"/>
    <dgm:cxn modelId="{F217F5E7-5697-4073-923C-344B6160B7D0}" type="presParOf" srcId="{3F67123B-82CD-4235-8005-9E470A9D343E}" destId="{35702B5A-EF15-4B38-8D63-2146F6E451D4}" srcOrd="1" destOrd="0" presId="urn:microsoft.com/office/officeart/2005/8/layout/hProcess9"/>
    <dgm:cxn modelId="{4816EA6F-6656-4640-9D6E-46B9DB2146D5}" type="presParOf" srcId="{35702B5A-EF15-4B38-8D63-2146F6E451D4}" destId="{2AA80AD3-CD00-4D22-A501-1BC5D248A8BE}" srcOrd="0" destOrd="0" presId="urn:microsoft.com/office/officeart/2005/8/layout/hProcess9"/>
    <dgm:cxn modelId="{1C903E2E-637F-4226-ADDB-B58625E90077}" type="presParOf" srcId="{35702B5A-EF15-4B38-8D63-2146F6E451D4}" destId="{93C2B68B-02FB-41D4-919D-046BDDA5F171}" srcOrd="1" destOrd="0" presId="urn:microsoft.com/office/officeart/2005/8/layout/hProcess9"/>
    <dgm:cxn modelId="{4D862E57-5879-49A5-9B08-4E834A0B208F}" type="presParOf" srcId="{35702B5A-EF15-4B38-8D63-2146F6E451D4}" destId="{2B42E24A-2238-4B3E-9184-87233D3CF7C3}" srcOrd="2" destOrd="0" presId="urn:microsoft.com/office/officeart/2005/8/layout/hProcess9"/>
    <dgm:cxn modelId="{FBAD533B-6097-4197-8C9A-6CB93B919643}" type="presParOf" srcId="{35702B5A-EF15-4B38-8D63-2146F6E451D4}" destId="{0AC11BCD-ECCB-4F46-9D49-832F0BAD9CC5}" srcOrd="3" destOrd="0" presId="urn:microsoft.com/office/officeart/2005/8/layout/hProcess9"/>
    <dgm:cxn modelId="{0E489BDF-E1EB-4B85-9756-FADF5F7244FD}" type="presParOf" srcId="{35702B5A-EF15-4B38-8D63-2146F6E451D4}" destId="{A9EB84B6-643F-4CE3-B696-C6C815500881}"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F17BEE-4652-441B-898F-FC9762B748CC}">
      <dsp:nvSpPr>
        <dsp:cNvPr id="0" name=""/>
        <dsp:cNvSpPr/>
      </dsp:nvSpPr>
      <dsp:spPr>
        <a:xfrm>
          <a:off x="3523" y="536597"/>
          <a:ext cx="2501752" cy="1000701"/>
        </a:xfrm>
        <a:prstGeom prst="homePlate">
          <a:avLst/>
        </a:prstGeom>
        <a:solidFill>
          <a:schemeClr val="accent2">
            <a:alpha val="9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Feature </a:t>
          </a:r>
        </a:p>
        <a:p>
          <a:pPr marL="0" lvl="0" indent="0" algn="ctr" defTabSz="889000">
            <a:lnSpc>
              <a:spcPct val="90000"/>
            </a:lnSpc>
            <a:spcBef>
              <a:spcPct val="0"/>
            </a:spcBef>
            <a:spcAft>
              <a:spcPct val="35000"/>
            </a:spcAft>
            <a:buNone/>
          </a:pPr>
          <a:r>
            <a:rPr lang="en-US" sz="2000" kern="1200" dirty="0"/>
            <a:t>Detection Layers</a:t>
          </a:r>
        </a:p>
      </dsp:txBody>
      <dsp:txXfrm>
        <a:off x="3523" y="536597"/>
        <a:ext cx="2251577" cy="1000701"/>
      </dsp:txXfrm>
    </dsp:sp>
    <dsp:sp modelId="{F5F11A2F-8E86-4975-86A2-1282D58F2F8A}">
      <dsp:nvSpPr>
        <dsp:cNvPr id="0" name=""/>
        <dsp:cNvSpPr/>
      </dsp:nvSpPr>
      <dsp:spPr>
        <a:xfrm>
          <a:off x="2004925" y="536597"/>
          <a:ext cx="2501752" cy="1000701"/>
        </a:xfrm>
        <a:prstGeom prst="chevron">
          <a:avLst/>
        </a:prstGeom>
        <a:solidFill>
          <a:schemeClr val="accent2">
            <a:alpha val="90000"/>
            <a:hueOff val="0"/>
            <a:satOff val="0"/>
            <a:lumOff val="0"/>
            <a:alphaOff val="-4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Feature Classification Layers</a:t>
          </a:r>
        </a:p>
      </dsp:txBody>
      <dsp:txXfrm>
        <a:off x="2505276" y="536597"/>
        <a:ext cx="1501051" cy="10007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519DE-799A-4F1B-90E5-910CEF9EDEFA}">
      <dsp:nvSpPr>
        <dsp:cNvPr id="0" name=""/>
        <dsp:cNvSpPr/>
      </dsp:nvSpPr>
      <dsp:spPr>
        <a:xfrm rot="16200000">
          <a:off x="-1483715" y="2321561"/>
          <a:ext cx="3518563" cy="41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4200" bIns="0" numCol="1" spcCol="1270" anchor="t" anchorCtr="0">
          <a:noAutofit/>
        </a:bodyPr>
        <a:lstStyle/>
        <a:p>
          <a:pPr marL="0" lvl="0" indent="0" algn="r" defTabSz="1289050">
            <a:lnSpc>
              <a:spcPct val="90000"/>
            </a:lnSpc>
            <a:spcBef>
              <a:spcPct val="0"/>
            </a:spcBef>
            <a:spcAft>
              <a:spcPct val="35000"/>
            </a:spcAft>
            <a:buNone/>
          </a:pPr>
          <a:r>
            <a:rPr lang="en-US" sz="2900" kern="1200" dirty="0"/>
            <a:t>Torch</a:t>
          </a:r>
        </a:p>
      </dsp:txBody>
      <dsp:txXfrm>
        <a:off x="-1483715" y="2321561"/>
        <a:ext cx="3518563" cy="412950"/>
      </dsp:txXfrm>
    </dsp:sp>
    <dsp:sp modelId="{52F78670-44B0-43CB-9140-AD5B87A3C22C}">
      <dsp:nvSpPr>
        <dsp:cNvPr id="0" name=""/>
        <dsp:cNvSpPr/>
      </dsp:nvSpPr>
      <dsp:spPr>
        <a:xfrm>
          <a:off x="482041" y="768755"/>
          <a:ext cx="2056932" cy="3518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364200" rIns="170688" bIns="170688" numCol="1" spcCol="1270" anchor="t" anchorCtr="0">
          <a:noAutofit/>
        </a:bodyPr>
        <a:lstStyle/>
        <a:p>
          <a:pPr marL="171450" lvl="1" indent="-171450" algn="l" defTabSz="844550">
            <a:lnSpc>
              <a:spcPct val="90000"/>
            </a:lnSpc>
            <a:spcBef>
              <a:spcPct val="0"/>
            </a:spcBef>
            <a:spcAft>
              <a:spcPct val="15000"/>
            </a:spcAft>
            <a:buFont typeface="Arial" panose="020B0604020202020204" pitchFamily="34" charset="0"/>
            <a:buChar char="•"/>
          </a:pPr>
          <a:r>
            <a:rPr lang="en-US" sz="1900" kern="1200" dirty="0">
              <a:solidFill>
                <a:prstClr val="white"/>
              </a:solidFill>
              <a:latin typeface="Corbel" panose="020B0503020204020204"/>
              <a:ea typeface="+mn-ea"/>
              <a:cs typeface="+mn-cs"/>
            </a:rPr>
            <a:t>Developed by Facebook AI &amp; Google DeepMind in 2002</a:t>
          </a:r>
        </a:p>
        <a:p>
          <a:pPr marL="171450" lvl="1" indent="-171450" algn="l" defTabSz="844550">
            <a:lnSpc>
              <a:spcPct val="90000"/>
            </a:lnSpc>
            <a:spcBef>
              <a:spcPct val="0"/>
            </a:spcBef>
            <a:spcAft>
              <a:spcPct val="15000"/>
            </a:spcAft>
            <a:buFont typeface="Wingdings 2" panose="05020102010507070707" pitchFamily="18" charset="2"/>
            <a:buChar char=""/>
          </a:pPr>
          <a:r>
            <a:rPr lang="en-US" sz="1900" kern="1200" dirty="0">
              <a:solidFill>
                <a:prstClr val="white"/>
              </a:solidFill>
              <a:latin typeface="Corbel" panose="020B0503020204020204"/>
              <a:ea typeface="+mn-ea"/>
              <a:cs typeface="+mn-cs"/>
            </a:rPr>
            <a:t>Written in MATLAB/Lua</a:t>
          </a:r>
        </a:p>
        <a:p>
          <a:pPr marL="171450" lvl="1" indent="-171450" algn="l" defTabSz="844550">
            <a:lnSpc>
              <a:spcPct val="90000"/>
            </a:lnSpc>
            <a:spcBef>
              <a:spcPct val="0"/>
            </a:spcBef>
            <a:spcAft>
              <a:spcPct val="15000"/>
            </a:spcAft>
            <a:buFont typeface="Wingdings 2" panose="05020102010507070707" pitchFamily="18" charset="2"/>
            <a:buChar char=""/>
          </a:pPr>
          <a:r>
            <a:rPr lang="en-US" sz="1900" kern="1200" dirty="0">
              <a:solidFill>
                <a:prstClr val="white"/>
              </a:solidFill>
              <a:latin typeface="Corbel" panose="020B0503020204020204"/>
              <a:ea typeface="+mn-ea"/>
              <a:cs typeface="+mn-cs"/>
            </a:rPr>
            <a:t>No native Windows support</a:t>
          </a:r>
        </a:p>
      </dsp:txBody>
      <dsp:txXfrm>
        <a:off x="482041" y="768755"/>
        <a:ext cx="2056932" cy="3518563"/>
      </dsp:txXfrm>
    </dsp:sp>
    <dsp:sp modelId="{FBD6C6BC-80B0-4BD9-958A-D8E93E17AB45}">
      <dsp:nvSpPr>
        <dsp:cNvPr id="0" name=""/>
        <dsp:cNvSpPr/>
      </dsp:nvSpPr>
      <dsp:spPr>
        <a:xfrm>
          <a:off x="69091" y="223660"/>
          <a:ext cx="825901" cy="825901"/>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dsp:style>
    </dsp:sp>
    <dsp:sp modelId="{37778A39-C14F-42B9-BA36-55C6E35254D7}">
      <dsp:nvSpPr>
        <dsp:cNvPr id="0" name=""/>
        <dsp:cNvSpPr/>
      </dsp:nvSpPr>
      <dsp:spPr>
        <a:xfrm rot="16200000">
          <a:off x="1533914" y="2321561"/>
          <a:ext cx="3518563" cy="41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4200" bIns="0" numCol="1" spcCol="1270" anchor="t" anchorCtr="0">
          <a:noAutofit/>
        </a:bodyPr>
        <a:lstStyle/>
        <a:p>
          <a:pPr marL="0" lvl="0" indent="0" algn="r" defTabSz="1289050">
            <a:lnSpc>
              <a:spcPct val="90000"/>
            </a:lnSpc>
            <a:spcBef>
              <a:spcPct val="0"/>
            </a:spcBef>
            <a:spcAft>
              <a:spcPct val="35000"/>
            </a:spcAft>
            <a:buNone/>
          </a:pPr>
          <a:r>
            <a:rPr lang="en-US" sz="2900" kern="1200"/>
            <a:t>Theano</a:t>
          </a:r>
          <a:endParaRPr lang="en-US" sz="2900" kern="1200" dirty="0"/>
        </a:p>
      </dsp:txBody>
      <dsp:txXfrm>
        <a:off x="1533914" y="2321561"/>
        <a:ext cx="3518563" cy="412950"/>
      </dsp:txXfrm>
    </dsp:sp>
    <dsp:sp modelId="{683C0D14-0F95-4C14-AC4F-6AE207E4D2F1}">
      <dsp:nvSpPr>
        <dsp:cNvPr id="0" name=""/>
        <dsp:cNvSpPr/>
      </dsp:nvSpPr>
      <dsp:spPr>
        <a:xfrm>
          <a:off x="3499671" y="768755"/>
          <a:ext cx="2056932" cy="3518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364200" rIns="170688" bIns="170688" numCol="1" spcCol="1270" anchor="t" anchorCtr="0">
          <a:noAutofit/>
        </a:bodyPr>
        <a:lstStyle/>
        <a:p>
          <a:pPr marL="171450" lvl="1" indent="-171450" algn="l" defTabSz="844550">
            <a:lnSpc>
              <a:spcPct val="90000"/>
            </a:lnSpc>
            <a:spcBef>
              <a:spcPct val="0"/>
            </a:spcBef>
            <a:spcAft>
              <a:spcPct val="15000"/>
            </a:spcAft>
            <a:buFont typeface="Arial" panose="020B0604020202020204" pitchFamily="34" charset="0"/>
            <a:buChar char="•"/>
          </a:pPr>
          <a:r>
            <a:rPr lang="en-US" sz="1900" kern="1200" dirty="0">
              <a:solidFill>
                <a:prstClr val="white"/>
              </a:solidFill>
              <a:latin typeface="Corbel" panose="020B0503020204020204"/>
              <a:ea typeface="+mn-ea"/>
              <a:cs typeface="+mn-cs"/>
            </a:rPr>
            <a:t>Developed at </a:t>
          </a:r>
          <a:r>
            <a:rPr lang="en-US" sz="1900" b="0" i="0" kern="1200" dirty="0" err="1"/>
            <a:t>Université</a:t>
          </a:r>
          <a:r>
            <a:rPr lang="en-US" sz="1900" b="0" i="0" kern="1200" dirty="0"/>
            <a:t> de Montréal</a:t>
          </a:r>
          <a:endParaRPr lang="en-US" sz="1900" kern="1200" dirty="0">
            <a:solidFill>
              <a:prstClr val="white"/>
            </a:solidFill>
            <a:latin typeface="Corbel" panose="020B0503020204020204"/>
            <a:ea typeface="+mn-ea"/>
            <a:cs typeface="+mn-cs"/>
          </a:endParaRPr>
        </a:p>
        <a:p>
          <a:pPr marL="171450" lvl="1" indent="-171450" algn="l" defTabSz="844550">
            <a:lnSpc>
              <a:spcPct val="90000"/>
            </a:lnSpc>
            <a:spcBef>
              <a:spcPct val="0"/>
            </a:spcBef>
            <a:spcAft>
              <a:spcPct val="15000"/>
            </a:spcAft>
            <a:buFont typeface="Arial" panose="020B0604020202020204" pitchFamily="34" charset="0"/>
            <a:buChar char="•"/>
          </a:pPr>
          <a:r>
            <a:rPr lang="en-US" sz="1900" kern="1200" dirty="0">
              <a:solidFill>
                <a:prstClr val="white"/>
              </a:solidFill>
              <a:latin typeface="Corbel" panose="020B0503020204020204"/>
              <a:ea typeface="+mn-ea"/>
              <a:cs typeface="+mn-cs"/>
            </a:rPr>
            <a:t>Released 2010(?)</a:t>
          </a:r>
        </a:p>
        <a:p>
          <a:pPr marL="171450" lvl="1" indent="-171450" algn="l" defTabSz="844550">
            <a:lnSpc>
              <a:spcPct val="90000"/>
            </a:lnSpc>
            <a:spcBef>
              <a:spcPct val="0"/>
            </a:spcBef>
            <a:spcAft>
              <a:spcPct val="15000"/>
            </a:spcAft>
            <a:buFont typeface="Wingdings" panose="05000000000000000000" pitchFamily="2" charset="2"/>
            <a:buChar char="ü"/>
          </a:pPr>
          <a:r>
            <a:rPr lang="en-US" sz="1900" kern="1200" dirty="0">
              <a:solidFill>
                <a:prstClr val="white"/>
              </a:solidFill>
              <a:latin typeface="Corbel" panose="020B0503020204020204"/>
              <a:ea typeface="+mn-ea"/>
              <a:cs typeface="+mn-cs"/>
            </a:rPr>
            <a:t>Written in Python</a:t>
          </a:r>
        </a:p>
        <a:p>
          <a:pPr marL="171450" lvl="1" indent="-171450" algn="l" defTabSz="844550">
            <a:lnSpc>
              <a:spcPct val="90000"/>
            </a:lnSpc>
            <a:spcBef>
              <a:spcPct val="0"/>
            </a:spcBef>
            <a:spcAft>
              <a:spcPct val="15000"/>
            </a:spcAft>
            <a:buFont typeface="Wingdings" panose="05000000000000000000" pitchFamily="2" charset="2"/>
            <a:buChar char="ü"/>
          </a:pPr>
          <a:r>
            <a:rPr lang="en-US" sz="1900" kern="1200" dirty="0">
              <a:solidFill>
                <a:prstClr val="white"/>
              </a:solidFill>
              <a:latin typeface="Corbel" panose="020B0503020204020204"/>
              <a:ea typeface="+mn-ea"/>
              <a:cs typeface="+mn-cs"/>
            </a:rPr>
            <a:t>Windows support</a:t>
          </a:r>
        </a:p>
        <a:p>
          <a:pPr marL="171450" lvl="1" indent="-171450" algn="l" defTabSz="844550">
            <a:lnSpc>
              <a:spcPct val="90000"/>
            </a:lnSpc>
            <a:spcBef>
              <a:spcPct val="0"/>
            </a:spcBef>
            <a:spcAft>
              <a:spcPct val="15000"/>
            </a:spcAft>
            <a:buFont typeface="Wingdings 2" panose="05020102010507070707" pitchFamily="18" charset="2"/>
            <a:buChar char=""/>
          </a:pPr>
          <a:r>
            <a:rPr lang="en-US" sz="1900" kern="1200" dirty="0">
              <a:solidFill>
                <a:prstClr val="white"/>
              </a:solidFill>
              <a:latin typeface="Corbel" panose="020B0503020204020204"/>
              <a:ea typeface="+mn-ea"/>
              <a:cs typeface="+mn-cs"/>
            </a:rPr>
            <a:t>Relatively slow</a:t>
          </a:r>
        </a:p>
      </dsp:txBody>
      <dsp:txXfrm>
        <a:off x="3499671" y="768755"/>
        <a:ext cx="2056932" cy="3518563"/>
      </dsp:txXfrm>
    </dsp:sp>
    <dsp:sp modelId="{DF0B464F-44AB-4E01-9672-D127FAA575B4}">
      <dsp:nvSpPr>
        <dsp:cNvPr id="0" name=""/>
        <dsp:cNvSpPr/>
      </dsp:nvSpPr>
      <dsp:spPr>
        <a:xfrm>
          <a:off x="3086720" y="223660"/>
          <a:ext cx="825901" cy="825901"/>
        </a:xfrm>
        <a:prstGeom prst="rect">
          <a:avLst/>
        </a:prstGeom>
        <a:noFill/>
        <a:ln w="12700" cap="flat" cmpd="sng" algn="ctr">
          <a:noFill/>
          <a:prstDash val="solid"/>
        </a:ln>
        <a:effectLst/>
      </dsp:spPr>
      <dsp:style>
        <a:lnRef idx="2">
          <a:scrgbClr r="0" g="0" b="0"/>
        </a:lnRef>
        <a:fillRef idx="1">
          <a:scrgbClr r="0" g="0" b="0"/>
        </a:fillRef>
        <a:effectRef idx="0">
          <a:scrgbClr r="0" g="0" b="0"/>
        </a:effectRef>
        <a:fontRef idx="minor"/>
      </dsp:style>
    </dsp:sp>
    <dsp:sp modelId="{F1D13060-653F-4EC5-8E74-C2C9F694ECCA}">
      <dsp:nvSpPr>
        <dsp:cNvPr id="0" name=""/>
        <dsp:cNvSpPr/>
      </dsp:nvSpPr>
      <dsp:spPr>
        <a:xfrm rot="16200000">
          <a:off x="4551544" y="2321561"/>
          <a:ext cx="3518563" cy="41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4200" bIns="0" numCol="1" spcCol="1270" anchor="t" anchorCtr="0">
          <a:noAutofit/>
        </a:bodyPr>
        <a:lstStyle/>
        <a:p>
          <a:pPr marL="0" lvl="0" indent="0" algn="r" defTabSz="1289050">
            <a:lnSpc>
              <a:spcPct val="90000"/>
            </a:lnSpc>
            <a:spcBef>
              <a:spcPct val="0"/>
            </a:spcBef>
            <a:spcAft>
              <a:spcPct val="35000"/>
            </a:spcAft>
            <a:buNone/>
          </a:pPr>
          <a:r>
            <a:rPr lang="en-US" sz="2900" kern="1200" dirty="0"/>
            <a:t>Caffe</a:t>
          </a:r>
        </a:p>
      </dsp:txBody>
      <dsp:txXfrm>
        <a:off x="4551544" y="2321561"/>
        <a:ext cx="3518563" cy="412950"/>
      </dsp:txXfrm>
    </dsp:sp>
    <dsp:sp modelId="{B28087C0-6D23-45AD-B930-8EA6EE2FAC26}">
      <dsp:nvSpPr>
        <dsp:cNvPr id="0" name=""/>
        <dsp:cNvSpPr/>
      </dsp:nvSpPr>
      <dsp:spPr>
        <a:xfrm>
          <a:off x="6517301" y="768755"/>
          <a:ext cx="2056932" cy="3518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64200" rIns="120904" bIns="120904" numCol="1" spcCol="1270" anchor="t" anchorCtr="0">
          <a:noAutofit/>
        </a:bodyPr>
        <a:lstStyle/>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solidFill>
                <a:prstClr val="white"/>
              </a:solidFill>
              <a:latin typeface="Corbel" panose="020B0503020204020204"/>
              <a:ea typeface="+mn-ea"/>
              <a:cs typeface="+mn-cs"/>
            </a:rPr>
            <a:t>Developed at Berkeley in 2013</a:t>
          </a:r>
          <a:endParaRPr lang="en-US" sz="1700" kern="1200" dirty="0"/>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t>Native Windows Support</a:t>
          </a:r>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t>Large repository of code &amp; research papers</a:t>
          </a:r>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t>C++ based w/ Python wrapper</a:t>
          </a:r>
        </a:p>
        <a:p>
          <a:pPr marL="171450" lvl="1" indent="-171450" algn="l" defTabSz="755650">
            <a:lnSpc>
              <a:spcPct val="90000"/>
            </a:lnSpc>
            <a:spcBef>
              <a:spcPct val="0"/>
            </a:spcBef>
            <a:spcAft>
              <a:spcPct val="15000"/>
            </a:spcAft>
            <a:buFont typeface="Wingdings 2" panose="05020102010507070707" pitchFamily="18" charset="2"/>
            <a:buChar char=""/>
          </a:pPr>
          <a:r>
            <a:rPr lang="en-US" sz="1700" kern="1200" dirty="0"/>
            <a:t>Difficult to setup &amp; use</a:t>
          </a:r>
        </a:p>
      </dsp:txBody>
      <dsp:txXfrm>
        <a:off x="6517301" y="768755"/>
        <a:ext cx="2056932" cy="3518563"/>
      </dsp:txXfrm>
    </dsp:sp>
    <dsp:sp modelId="{109A703C-447A-4D32-8901-99C22AC5E3D0}">
      <dsp:nvSpPr>
        <dsp:cNvPr id="0" name=""/>
        <dsp:cNvSpPr/>
      </dsp:nvSpPr>
      <dsp:spPr>
        <a:xfrm>
          <a:off x="6104350" y="223660"/>
          <a:ext cx="825901" cy="825901"/>
        </a:xfrm>
        <a:prstGeom prst="rect">
          <a:avLst/>
        </a:prstGeom>
        <a:blipFill>
          <a:blip xmlns:r="http://schemas.openxmlformats.org/officeDocument/2006/relationships" r:embed="rId2" cstate="print">
            <a:duotone>
              <a:schemeClr val="accent6">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dsp:style>
    </dsp:sp>
    <dsp:sp modelId="{E7DAE76F-EE47-41D9-A7DE-3596B739B5E7}">
      <dsp:nvSpPr>
        <dsp:cNvPr id="0" name=""/>
        <dsp:cNvSpPr/>
      </dsp:nvSpPr>
      <dsp:spPr>
        <a:xfrm rot="16200000">
          <a:off x="7569173" y="2321561"/>
          <a:ext cx="3518563" cy="41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4200" bIns="0" numCol="1" spcCol="1270" anchor="t" anchorCtr="0">
          <a:noAutofit/>
        </a:bodyPr>
        <a:lstStyle/>
        <a:p>
          <a:pPr marL="0" lvl="0" indent="0" algn="r" defTabSz="1289050">
            <a:lnSpc>
              <a:spcPct val="90000"/>
            </a:lnSpc>
            <a:spcBef>
              <a:spcPct val="0"/>
            </a:spcBef>
            <a:spcAft>
              <a:spcPct val="35000"/>
            </a:spcAft>
            <a:buNone/>
          </a:pPr>
          <a:r>
            <a:rPr lang="en-US" sz="2900" kern="1200" dirty="0"/>
            <a:t> </a:t>
          </a:r>
          <a:r>
            <a:rPr lang="en-US" sz="2900" kern="1200" dirty="0" err="1"/>
            <a:t>TensorFlow</a:t>
          </a:r>
          <a:endParaRPr lang="en-US" sz="2900" kern="1200" dirty="0"/>
        </a:p>
      </dsp:txBody>
      <dsp:txXfrm>
        <a:off x="7569173" y="2321561"/>
        <a:ext cx="3518563" cy="412950"/>
      </dsp:txXfrm>
    </dsp:sp>
    <dsp:sp modelId="{251E65A8-567E-423A-B6C5-676EC3BFDAE0}">
      <dsp:nvSpPr>
        <dsp:cNvPr id="0" name=""/>
        <dsp:cNvSpPr/>
      </dsp:nvSpPr>
      <dsp:spPr>
        <a:xfrm>
          <a:off x="9534931" y="768755"/>
          <a:ext cx="2056932" cy="3518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64200" rIns="120904" bIns="120904" numCol="1" spcCol="1270" anchor="t" anchorCtr="0">
          <a:noAutofit/>
        </a:bodyPr>
        <a:lstStyle/>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solidFill>
                <a:prstClr val="white"/>
              </a:solidFill>
              <a:latin typeface="Corbel" panose="020B0503020204020204"/>
              <a:ea typeface="+mn-ea"/>
              <a:cs typeface="+mn-cs"/>
            </a:rPr>
            <a:t>Developed by Google Brain Team</a:t>
          </a:r>
        </a:p>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solidFill>
                <a:prstClr val="white"/>
              </a:solidFill>
              <a:latin typeface="Corbel" panose="020B0503020204020204"/>
              <a:ea typeface="+mn-ea"/>
              <a:cs typeface="+mn-cs"/>
            </a:rPr>
            <a:t>Released 2015</a:t>
          </a:r>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Rapidly growing in popularity</a:t>
          </a:r>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C++ &amp; Python</a:t>
          </a:r>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Easy to use</a:t>
          </a:r>
        </a:p>
        <a:p>
          <a:pPr marL="171450" lvl="1" indent="-171450" algn="l" defTabSz="755650">
            <a:lnSpc>
              <a:spcPct val="90000"/>
            </a:lnSpc>
            <a:spcBef>
              <a:spcPct val="0"/>
            </a:spcBef>
            <a:spcAft>
              <a:spcPct val="15000"/>
            </a:spcAft>
            <a:buFont typeface="Wingdings 2" panose="05020102010507070707" pitchFamily="18" charset="2"/>
            <a:buChar char=""/>
          </a:pPr>
          <a:r>
            <a:rPr lang="en-US" sz="1700" kern="1200" dirty="0">
              <a:solidFill>
                <a:prstClr val="white"/>
              </a:solidFill>
              <a:latin typeface="Corbel" panose="020B0503020204020204"/>
              <a:ea typeface="+mn-ea"/>
              <a:cs typeface="+mn-cs"/>
            </a:rPr>
            <a:t>No native Windows support</a:t>
          </a:r>
        </a:p>
        <a:p>
          <a:pPr marL="171450" lvl="1" indent="-171450" algn="l" defTabSz="755650">
            <a:lnSpc>
              <a:spcPct val="90000"/>
            </a:lnSpc>
            <a:spcBef>
              <a:spcPct val="0"/>
            </a:spcBef>
            <a:spcAft>
              <a:spcPct val="15000"/>
            </a:spcAft>
            <a:buFont typeface="Wingdings 2" panose="05020102010507070707" pitchFamily="18" charset="2"/>
            <a:buChar char=""/>
          </a:pPr>
          <a:r>
            <a:rPr lang="en-US" sz="1700" kern="1200" dirty="0">
              <a:solidFill>
                <a:prstClr val="white"/>
              </a:solidFill>
              <a:latin typeface="Corbel" panose="020B0503020204020204"/>
              <a:ea typeface="+mn-ea"/>
              <a:cs typeface="+mn-cs"/>
            </a:rPr>
            <a:t>No GPU support on Windows</a:t>
          </a:r>
        </a:p>
      </dsp:txBody>
      <dsp:txXfrm>
        <a:off x="9534931" y="768755"/>
        <a:ext cx="2056932" cy="3518563"/>
      </dsp:txXfrm>
    </dsp:sp>
    <dsp:sp modelId="{645418C5-5D32-487C-840D-2B95AB6FC6C5}">
      <dsp:nvSpPr>
        <dsp:cNvPr id="0" name=""/>
        <dsp:cNvSpPr/>
      </dsp:nvSpPr>
      <dsp:spPr>
        <a:xfrm>
          <a:off x="9121980" y="223660"/>
          <a:ext cx="825901" cy="825901"/>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519DE-799A-4F1B-90E5-910CEF9EDEFA}">
      <dsp:nvSpPr>
        <dsp:cNvPr id="0" name=""/>
        <dsp:cNvSpPr/>
      </dsp:nvSpPr>
      <dsp:spPr>
        <a:xfrm rot="16200000">
          <a:off x="-796432" y="2200200"/>
          <a:ext cx="3260176" cy="689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608235" bIns="0" numCol="1" spcCol="1270" anchor="t" anchorCtr="0">
          <a:noAutofit/>
        </a:bodyPr>
        <a:lstStyle/>
        <a:p>
          <a:pPr marL="0" lvl="0" indent="0" algn="r" defTabSz="2178050">
            <a:lnSpc>
              <a:spcPct val="90000"/>
            </a:lnSpc>
            <a:spcBef>
              <a:spcPct val="0"/>
            </a:spcBef>
            <a:spcAft>
              <a:spcPct val="35000"/>
            </a:spcAft>
            <a:buNone/>
          </a:pPr>
          <a:r>
            <a:rPr lang="en-US" sz="4900" kern="1200" dirty="0"/>
            <a:t>Caffe</a:t>
          </a:r>
        </a:p>
      </dsp:txBody>
      <dsp:txXfrm>
        <a:off x="-796432" y="2200200"/>
        <a:ext cx="3260176" cy="689652"/>
      </dsp:txXfrm>
    </dsp:sp>
    <dsp:sp modelId="{52F78670-44B0-43CB-9140-AD5B87A3C22C}">
      <dsp:nvSpPr>
        <dsp:cNvPr id="0" name=""/>
        <dsp:cNvSpPr/>
      </dsp:nvSpPr>
      <dsp:spPr>
        <a:xfrm>
          <a:off x="1178482" y="914939"/>
          <a:ext cx="9448101" cy="32601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7368" tIns="608235" rIns="277368" bIns="277368" numCol="1" spcCol="1270" anchor="t" anchorCtr="0">
          <a:noAutofit/>
        </a:bodyPr>
        <a:lstStyle/>
        <a:p>
          <a:pPr marL="285750" lvl="1" indent="-285750" algn="l" defTabSz="1333500">
            <a:lnSpc>
              <a:spcPct val="90000"/>
            </a:lnSpc>
            <a:spcBef>
              <a:spcPct val="0"/>
            </a:spcBef>
            <a:spcAft>
              <a:spcPct val="15000"/>
            </a:spcAft>
            <a:buChar char="•"/>
          </a:pPr>
          <a:r>
            <a:rPr lang="en-US" sz="3000" kern="1200" dirty="0">
              <a:solidFill>
                <a:prstClr val="white"/>
              </a:solidFill>
              <a:latin typeface="Corbel" panose="020B0503020204020204"/>
              <a:ea typeface="+mn-ea"/>
              <a:cs typeface="+mn-cs"/>
            </a:rPr>
            <a:t>Developed at Berkeley in 2013</a:t>
          </a:r>
          <a:endParaRPr lang="en-US" sz="3000" kern="1200" dirty="0"/>
        </a:p>
        <a:p>
          <a:pPr marL="285750" lvl="1" indent="-285750" algn="l" defTabSz="1333500">
            <a:lnSpc>
              <a:spcPct val="90000"/>
            </a:lnSpc>
            <a:spcBef>
              <a:spcPct val="0"/>
            </a:spcBef>
            <a:spcAft>
              <a:spcPct val="15000"/>
            </a:spcAft>
            <a:buFont typeface="Wingdings" panose="05000000000000000000" pitchFamily="2" charset="2"/>
            <a:buChar char="ü"/>
          </a:pPr>
          <a:r>
            <a:rPr lang="en-US" sz="3000" kern="1200" dirty="0"/>
            <a:t>Native Windows Support</a:t>
          </a:r>
        </a:p>
        <a:p>
          <a:pPr marL="285750" lvl="1" indent="-285750" algn="l" defTabSz="1333500">
            <a:lnSpc>
              <a:spcPct val="90000"/>
            </a:lnSpc>
            <a:spcBef>
              <a:spcPct val="0"/>
            </a:spcBef>
            <a:spcAft>
              <a:spcPct val="15000"/>
            </a:spcAft>
            <a:buFont typeface="Wingdings" panose="05000000000000000000" pitchFamily="2" charset="2"/>
            <a:buChar char="ü"/>
          </a:pPr>
          <a:r>
            <a:rPr lang="en-US" sz="3000" kern="1200" dirty="0"/>
            <a:t>Large repository of code &amp; research papers</a:t>
          </a:r>
        </a:p>
        <a:p>
          <a:pPr marL="285750" lvl="1" indent="-285750" algn="l" defTabSz="1333500">
            <a:lnSpc>
              <a:spcPct val="90000"/>
            </a:lnSpc>
            <a:spcBef>
              <a:spcPct val="0"/>
            </a:spcBef>
            <a:spcAft>
              <a:spcPct val="15000"/>
            </a:spcAft>
            <a:buFont typeface="Wingdings" panose="05000000000000000000" pitchFamily="2" charset="2"/>
            <a:buChar char="ü"/>
          </a:pPr>
          <a:r>
            <a:rPr lang="en-US" sz="3000" kern="1200" dirty="0"/>
            <a:t>C++ based w/ Python wrapper</a:t>
          </a:r>
        </a:p>
        <a:p>
          <a:pPr marL="285750" lvl="1" indent="-285750" algn="l" defTabSz="1333500">
            <a:lnSpc>
              <a:spcPct val="90000"/>
            </a:lnSpc>
            <a:spcBef>
              <a:spcPct val="0"/>
            </a:spcBef>
            <a:spcAft>
              <a:spcPct val="15000"/>
            </a:spcAft>
            <a:buFont typeface="Wingdings 2" panose="05020102010507070707" pitchFamily="18" charset="2"/>
            <a:buChar char="O"/>
          </a:pPr>
          <a:r>
            <a:rPr lang="en-US" sz="3000" kern="1200" dirty="0"/>
            <a:t>Difficult to setup &amp; use</a:t>
          </a:r>
        </a:p>
      </dsp:txBody>
      <dsp:txXfrm>
        <a:off x="1178482" y="914939"/>
        <a:ext cx="9448101" cy="3260176"/>
      </dsp:txXfrm>
    </dsp:sp>
    <dsp:sp modelId="{FBD6C6BC-80B0-4BD9-958A-D8E93E17AB45}">
      <dsp:nvSpPr>
        <dsp:cNvPr id="0" name=""/>
        <dsp:cNvSpPr/>
      </dsp:nvSpPr>
      <dsp:spPr>
        <a:xfrm>
          <a:off x="488829" y="4597"/>
          <a:ext cx="1379305" cy="1379305"/>
        </a:xfrm>
        <a:prstGeom prst="rect">
          <a:avLst/>
        </a:prstGeom>
        <a:blipFill>
          <a:blip xmlns:r="http://schemas.openxmlformats.org/officeDocument/2006/relationships" r:embed="rId1" cstate="print">
            <a:duotone>
              <a:schemeClr val="accent6">
                <a:shade val="45000"/>
                <a:satMod val="135000"/>
              </a:schemeClr>
              <a:prstClr val="white"/>
            </a:duotone>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16DA0-45AC-4C2A-B3EC-FE5FA8E83CF5}">
      <dsp:nvSpPr>
        <dsp:cNvPr id="0" name=""/>
        <dsp:cNvSpPr/>
      </dsp:nvSpPr>
      <dsp:spPr>
        <a:xfrm>
          <a:off x="733805" y="0"/>
          <a:ext cx="8316468" cy="462991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A80AD3-CD00-4D22-A501-1BC5D248A8BE}">
      <dsp:nvSpPr>
        <dsp:cNvPr id="0" name=""/>
        <dsp:cNvSpPr/>
      </dsp:nvSpPr>
      <dsp:spPr>
        <a:xfrm>
          <a:off x="10510" y="1388975"/>
          <a:ext cx="3149250" cy="18519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Implement R-CNN for detection </a:t>
          </a:r>
          <a:r>
            <a:rPr lang="en-US" sz="2600" kern="1200"/>
            <a:t>&amp; classification of SKUs</a:t>
          </a:r>
        </a:p>
      </dsp:txBody>
      <dsp:txXfrm>
        <a:off x="100916" y="1479381"/>
        <a:ext cx="2968438" cy="1671155"/>
      </dsp:txXfrm>
    </dsp:sp>
    <dsp:sp modelId="{2B42E24A-2238-4B3E-9184-87233D3CF7C3}">
      <dsp:nvSpPr>
        <dsp:cNvPr id="0" name=""/>
        <dsp:cNvSpPr/>
      </dsp:nvSpPr>
      <dsp:spPr>
        <a:xfrm>
          <a:off x="3317414" y="1388975"/>
          <a:ext cx="3149250" cy="18519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Present findings and final model to PopSpots</a:t>
          </a:r>
        </a:p>
      </dsp:txBody>
      <dsp:txXfrm>
        <a:off x="3407820" y="1479381"/>
        <a:ext cx="2968438" cy="1671155"/>
      </dsp:txXfrm>
    </dsp:sp>
    <dsp:sp modelId="{A9EB84B6-643F-4CE3-B696-C6C815500881}">
      <dsp:nvSpPr>
        <dsp:cNvPr id="0" name=""/>
        <dsp:cNvSpPr/>
      </dsp:nvSpPr>
      <dsp:spPr>
        <a:xfrm>
          <a:off x="6624319" y="1388975"/>
          <a:ext cx="3149250" cy="18519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Enhance algorithm to estimate stock level and evaluate compliance  </a:t>
          </a:r>
        </a:p>
      </dsp:txBody>
      <dsp:txXfrm>
        <a:off x="6714725" y="1479381"/>
        <a:ext cx="2968438" cy="1671155"/>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5DA27D-7661-408B-A088-203E941C0EB9}" type="datetimeFigureOut">
              <a:rPr lang="en-US" smtClean="0"/>
              <a:t>11/29/2016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7CBE81-F7EB-4B4C-A8FB-C20F1901BFBB}" type="slidenum">
              <a:rPr lang="en-US" smtClean="0"/>
              <a:t>‹#›</a:t>
            </a:fld>
            <a:endParaRPr lang="en-US"/>
          </a:p>
        </p:txBody>
      </p:sp>
    </p:spTree>
    <p:extLst>
      <p:ext uri="{BB962C8B-B14F-4D97-AF65-F5344CB8AC3E}">
        <p14:creationId xmlns:p14="http://schemas.microsoft.com/office/powerpoint/2010/main" val="7684633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ESTEVAN</a:t>
            </a:r>
          </a:p>
        </p:txBody>
      </p:sp>
      <p:sp>
        <p:nvSpPr>
          <p:cNvPr id="4" name="Slide Number Placeholder 3"/>
          <p:cNvSpPr>
            <a:spLocks noGrp="1"/>
          </p:cNvSpPr>
          <p:nvPr>
            <p:ph type="sldNum" sz="quarter" idx="10"/>
          </p:nvPr>
        </p:nvSpPr>
        <p:spPr/>
        <p:txBody>
          <a:bodyPr/>
          <a:lstStyle/>
          <a:p>
            <a:fld id="{057CBE81-F7EB-4B4C-A8FB-C20F1901BFBB}" type="slidenum">
              <a:rPr lang="en-US" smtClean="0"/>
              <a:t>2</a:t>
            </a:fld>
            <a:endParaRPr lang="en-US"/>
          </a:p>
        </p:txBody>
      </p:sp>
    </p:spTree>
    <p:extLst>
      <p:ext uri="{BB962C8B-B14F-4D97-AF65-F5344CB8AC3E}">
        <p14:creationId xmlns:p14="http://schemas.microsoft.com/office/powerpoint/2010/main" val="5950975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DAVIS</a:t>
            </a:r>
          </a:p>
        </p:txBody>
      </p:sp>
      <p:sp>
        <p:nvSpPr>
          <p:cNvPr id="4" name="Slide Number Placeholder 3"/>
          <p:cNvSpPr>
            <a:spLocks noGrp="1"/>
          </p:cNvSpPr>
          <p:nvPr>
            <p:ph type="sldNum" sz="quarter" idx="10"/>
          </p:nvPr>
        </p:nvSpPr>
        <p:spPr/>
        <p:txBody>
          <a:bodyPr/>
          <a:lstStyle/>
          <a:p>
            <a:fld id="{057CBE81-F7EB-4B4C-A8FB-C20F1901BFBB}" type="slidenum">
              <a:rPr lang="en-US" smtClean="0"/>
              <a:t>19</a:t>
            </a:fld>
            <a:endParaRPr lang="en-US"/>
          </a:p>
        </p:txBody>
      </p:sp>
    </p:spTree>
    <p:extLst>
      <p:ext uri="{BB962C8B-B14F-4D97-AF65-F5344CB8AC3E}">
        <p14:creationId xmlns:p14="http://schemas.microsoft.com/office/powerpoint/2010/main" val="1265269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DAVIS</a:t>
            </a:r>
          </a:p>
        </p:txBody>
      </p:sp>
      <p:sp>
        <p:nvSpPr>
          <p:cNvPr id="4" name="Slide Number Placeholder 3"/>
          <p:cNvSpPr>
            <a:spLocks noGrp="1"/>
          </p:cNvSpPr>
          <p:nvPr>
            <p:ph type="sldNum" sz="quarter" idx="10"/>
          </p:nvPr>
        </p:nvSpPr>
        <p:spPr/>
        <p:txBody>
          <a:bodyPr/>
          <a:lstStyle/>
          <a:p>
            <a:fld id="{057CBE81-F7EB-4B4C-A8FB-C20F1901BFBB}" type="slidenum">
              <a:rPr lang="en-US" smtClean="0"/>
              <a:t>20</a:t>
            </a:fld>
            <a:endParaRPr lang="en-US"/>
          </a:p>
        </p:txBody>
      </p:sp>
    </p:spTree>
    <p:extLst>
      <p:ext uri="{BB962C8B-B14F-4D97-AF65-F5344CB8AC3E}">
        <p14:creationId xmlns:p14="http://schemas.microsoft.com/office/powerpoint/2010/main" val="29827928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DAVIS</a:t>
            </a:r>
          </a:p>
        </p:txBody>
      </p:sp>
      <p:sp>
        <p:nvSpPr>
          <p:cNvPr id="4" name="Slide Number Placeholder 3"/>
          <p:cNvSpPr>
            <a:spLocks noGrp="1"/>
          </p:cNvSpPr>
          <p:nvPr>
            <p:ph type="sldNum" sz="quarter" idx="10"/>
          </p:nvPr>
        </p:nvSpPr>
        <p:spPr/>
        <p:txBody>
          <a:bodyPr/>
          <a:lstStyle/>
          <a:p>
            <a:fld id="{057CBE81-F7EB-4B4C-A8FB-C20F1901BFBB}" type="slidenum">
              <a:rPr lang="en-US" smtClean="0"/>
              <a:t>21</a:t>
            </a:fld>
            <a:endParaRPr lang="en-US"/>
          </a:p>
        </p:txBody>
      </p:sp>
    </p:spTree>
    <p:extLst>
      <p:ext uri="{BB962C8B-B14F-4D97-AF65-F5344CB8AC3E}">
        <p14:creationId xmlns:p14="http://schemas.microsoft.com/office/powerpoint/2010/main" val="2916898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DAVIS</a:t>
            </a:r>
          </a:p>
        </p:txBody>
      </p:sp>
      <p:sp>
        <p:nvSpPr>
          <p:cNvPr id="4" name="Slide Number Placeholder 3"/>
          <p:cNvSpPr>
            <a:spLocks noGrp="1"/>
          </p:cNvSpPr>
          <p:nvPr>
            <p:ph type="sldNum" sz="quarter" idx="10"/>
          </p:nvPr>
        </p:nvSpPr>
        <p:spPr/>
        <p:txBody>
          <a:bodyPr/>
          <a:lstStyle/>
          <a:p>
            <a:fld id="{057CBE81-F7EB-4B4C-A8FB-C20F1901BFBB}" type="slidenum">
              <a:rPr lang="en-US" smtClean="0"/>
              <a:t>22</a:t>
            </a:fld>
            <a:endParaRPr lang="en-US"/>
          </a:p>
        </p:txBody>
      </p:sp>
    </p:spTree>
    <p:extLst>
      <p:ext uri="{BB962C8B-B14F-4D97-AF65-F5344CB8AC3E}">
        <p14:creationId xmlns:p14="http://schemas.microsoft.com/office/powerpoint/2010/main" val="3583431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23</a:t>
            </a:fld>
            <a:endParaRPr lang="en-US"/>
          </a:p>
        </p:txBody>
      </p:sp>
    </p:spTree>
    <p:extLst>
      <p:ext uri="{BB962C8B-B14F-4D97-AF65-F5344CB8AC3E}">
        <p14:creationId xmlns:p14="http://schemas.microsoft.com/office/powerpoint/2010/main" val="4134816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24</a:t>
            </a:fld>
            <a:endParaRPr lang="en-US"/>
          </a:p>
        </p:txBody>
      </p:sp>
    </p:spTree>
    <p:extLst>
      <p:ext uri="{BB962C8B-B14F-4D97-AF65-F5344CB8AC3E}">
        <p14:creationId xmlns:p14="http://schemas.microsoft.com/office/powerpoint/2010/main" val="24744517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25</a:t>
            </a:fld>
            <a:endParaRPr lang="en-US"/>
          </a:p>
        </p:txBody>
      </p:sp>
    </p:spTree>
    <p:extLst>
      <p:ext uri="{BB962C8B-B14F-4D97-AF65-F5344CB8AC3E}">
        <p14:creationId xmlns:p14="http://schemas.microsoft.com/office/powerpoint/2010/main" val="5016664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26</a:t>
            </a:fld>
            <a:endParaRPr lang="en-US"/>
          </a:p>
        </p:txBody>
      </p:sp>
    </p:spTree>
    <p:extLst>
      <p:ext uri="{BB962C8B-B14F-4D97-AF65-F5344CB8AC3E}">
        <p14:creationId xmlns:p14="http://schemas.microsoft.com/office/powerpoint/2010/main" val="3582813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27</a:t>
            </a:fld>
            <a:endParaRPr lang="en-US"/>
          </a:p>
        </p:txBody>
      </p:sp>
    </p:spTree>
    <p:extLst>
      <p:ext uri="{BB962C8B-B14F-4D97-AF65-F5344CB8AC3E}">
        <p14:creationId xmlns:p14="http://schemas.microsoft.com/office/powerpoint/2010/main" val="3634840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ZACK</a:t>
            </a:r>
          </a:p>
        </p:txBody>
      </p:sp>
      <p:sp>
        <p:nvSpPr>
          <p:cNvPr id="4" name="Slide Number Placeholder 3"/>
          <p:cNvSpPr>
            <a:spLocks noGrp="1"/>
          </p:cNvSpPr>
          <p:nvPr>
            <p:ph type="sldNum" sz="quarter" idx="10"/>
          </p:nvPr>
        </p:nvSpPr>
        <p:spPr/>
        <p:txBody>
          <a:bodyPr/>
          <a:lstStyle/>
          <a:p>
            <a:fld id="{057CBE81-F7EB-4B4C-A8FB-C20F1901BFBB}" type="slidenum">
              <a:rPr lang="en-US" smtClean="0"/>
              <a:t>30</a:t>
            </a:fld>
            <a:endParaRPr lang="en-US"/>
          </a:p>
        </p:txBody>
      </p:sp>
    </p:spTree>
    <p:extLst>
      <p:ext uri="{BB962C8B-B14F-4D97-AF65-F5344CB8AC3E}">
        <p14:creationId xmlns:p14="http://schemas.microsoft.com/office/powerpoint/2010/main" val="1345887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ESTEVAN</a:t>
            </a:r>
          </a:p>
        </p:txBody>
      </p:sp>
      <p:sp>
        <p:nvSpPr>
          <p:cNvPr id="4" name="Slide Number Placeholder 3"/>
          <p:cNvSpPr>
            <a:spLocks noGrp="1"/>
          </p:cNvSpPr>
          <p:nvPr>
            <p:ph type="sldNum" sz="quarter" idx="10"/>
          </p:nvPr>
        </p:nvSpPr>
        <p:spPr/>
        <p:txBody>
          <a:bodyPr/>
          <a:lstStyle/>
          <a:p>
            <a:fld id="{057CBE81-F7EB-4B4C-A8FB-C20F1901BFBB}" type="slidenum">
              <a:rPr lang="en-US" smtClean="0"/>
              <a:t>3</a:t>
            </a:fld>
            <a:endParaRPr lang="en-US"/>
          </a:p>
        </p:txBody>
      </p:sp>
    </p:spTree>
    <p:extLst>
      <p:ext uri="{BB962C8B-B14F-4D97-AF65-F5344CB8AC3E}">
        <p14:creationId xmlns:p14="http://schemas.microsoft.com/office/powerpoint/2010/main" val="3459978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ESTEVAN</a:t>
            </a:r>
          </a:p>
        </p:txBody>
      </p:sp>
      <p:sp>
        <p:nvSpPr>
          <p:cNvPr id="4" name="Slide Number Placeholder 3"/>
          <p:cNvSpPr>
            <a:spLocks noGrp="1"/>
          </p:cNvSpPr>
          <p:nvPr>
            <p:ph type="sldNum" sz="quarter" idx="10"/>
          </p:nvPr>
        </p:nvSpPr>
        <p:spPr/>
        <p:txBody>
          <a:bodyPr/>
          <a:lstStyle/>
          <a:p>
            <a:fld id="{057CBE81-F7EB-4B4C-A8FB-C20F1901BFBB}" type="slidenum">
              <a:rPr lang="en-US" smtClean="0"/>
              <a:t>4</a:t>
            </a:fld>
            <a:endParaRPr lang="en-US"/>
          </a:p>
        </p:txBody>
      </p:sp>
    </p:spTree>
    <p:extLst>
      <p:ext uri="{BB962C8B-B14F-4D97-AF65-F5344CB8AC3E}">
        <p14:creationId xmlns:p14="http://schemas.microsoft.com/office/powerpoint/2010/main" val="2219195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ESTEVAN</a:t>
            </a:r>
          </a:p>
        </p:txBody>
      </p:sp>
      <p:sp>
        <p:nvSpPr>
          <p:cNvPr id="4" name="Slide Number Placeholder 3"/>
          <p:cNvSpPr>
            <a:spLocks noGrp="1"/>
          </p:cNvSpPr>
          <p:nvPr>
            <p:ph type="sldNum" sz="quarter" idx="10"/>
          </p:nvPr>
        </p:nvSpPr>
        <p:spPr/>
        <p:txBody>
          <a:bodyPr/>
          <a:lstStyle/>
          <a:p>
            <a:fld id="{057CBE81-F7EB-4B4C-A8FB-C20F1901BFBB}" type="slidenum">
              <a:rPr lang="en-US" smtClean="0"/>
              <a:t>5</a:t>
            </a:fld>
            <a:endParaRPr lang="en-US"/>
          </a:p>
        </p:txBody>
      </p:sp>
    </p:spTree>
    <p:extLst>
      <p:ext uri="{BB962C8B-B14F-4D97-AF65-F5344CB8AC3E}">
        <p14:creationId xmlns:p14="http://schemas.microsoft.com/office/powerpoint/2010/main" val="251397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BROOKS</a:t>
            </a:r>
          </a:p>
        </p:txBody>
      </p:sp>
      <p:sp>
        <p:nvSpPr>
          <p:cNvPr id="4" name="Slide Number Placeholder 3"/>
          <p:cNvSpPr>
            <a:spLocks noGrp="1"/>
          </p:cNvSpPr>
          <p:nvPr>
            <p:ph type="sldNum" sz="quarter" idx="10"/>
          </p:nvPr>
        </p:nvSpPr>
        <p:spPr/>
        <p:txBody>
          <a:bodyPr/>
          <a:lstStyle/>
          <a:p>
            <a:fld id="{057CBE81-F7EB-4B4C-A8FB-C20F1901BFBB}" type="slidenum">
              <a:rPr lang="en-US" smtClean="0"/>
              <a:t>7</a:t>
            </a:fld>
            <a:endParaRPr lang="en-US"/>
          </a:p>
        </p:txBody>
      </p:sp>
    </p:spTree>
    <p:extLst>
      <p:ext uri="{BB962C8B-B14F-4D97-AF65-F5344CB8AC3E}">
        <p14:creationId xmlns:p14="http://schemas.microsoft.com/office/powerpoint/2010/main" val="4143697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BROOKS</a:t>
            </a:r>
          </a:p>
        </p:txBody>
      </p:sp>
      <p:sp>
        <p:nvSpPr>
          <p:cNvPr id="4" name="Slide Number Placeholder 3"/>
          <p:cNvSpPr>
            <a:spLocks noGrp="1"/>
          </p:cNvSpPr>
          <p:nvPr>
            <p:ph type="sldNum" sz="quarter" idx="10"/>
          </p:nvPr>
        </p:nvSpPr>
        <p:spPr/>
        <p:txBody>
          <a:bodyPr/>
          <a:lstStyle/>
          <a:p>
            <a:fld id="{057CBE81-F7EB-4B4C-A8FB-C20F1901BFBB}" type="slidenum">
              <a:rPr lang="en-US" smtClean="0"/>
              <a:t>8</a:t>
            </a:fld>
            <a:endParaRPr lang="en-US"/>
          </a:p>
        </p:txBody>
      </p:sp>
    </p:spTree>
    <p:extLst>
      <p:ext uri="{BB962C8B-B14F-4D97-AF65-F5344CB8AC3E}">
        <p14:creationId xmlns:p14="http://schemas.microsoft.com/office/powerpoint/2010/main" val="3493553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BROOKS</a:t>
            </a:r>
          </a:p>
        </p:txBody>
      </p:sp>
      <p:sp>
        <p:nvSpPr>
          <p:cNvPr id="4" name="Slide Number Placeholder 3"/>
          <p:cNvSpPr>
            <a:spLocks noGrp="1"/>
          </p:cNvSpPr>
          <p:nvPr>
            <p:ph type="sldNum" sz="quarter" idx="10"/>
          </p:nvPr>
        </p:nvSpPr>
        <p:spPr/>
        <p:txBody>
          <a:bodyPr/>
          <a:lstStyle/>
          <a:p>
            <a:fld id="{057CBE81-F7EB-4B4C-A8FB-C20F1901BFBB}" type="slidenum">
              <a:rPr lang="en-US" smtClean="0"/>
              <a:t>9</a:t>
            </a:fld>
            <a:endParaRPr lang="en-US"/>
          </a:p>
        </p:txBody>
      </p:sp>
    </p:spTree>
    <p:extLst>
      <p:ext uri="{BB962C8B-B14F-4D97-AF65-F5344CB8AC3E}">
        <p14:creationId xmlns:p14="http://schemas.microsoft.com/office/powerpoint/2010/main" val="3825267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p>
        </p:txBody>
      </p:sp>
      <p:sp>
        <p:nvSpPr>
          <p:cNvPr id="4" name="Slide Number Placeholder 3"/>
          <p:cNvSpPr>
            <a:spLocks noGrp="1"/>
          </p:cNvSpPr>
          <p:nvPr>
            <p:ph type="sldNum" sz="quarter" idx="10"/>
          </p:nvPr>
        </p:nvSpPr>
        <p:spPr/>
        <p:txBody>
          <a:bodyPr/>
          <a:lstStyle/>
          <a:p>
            <a:fld id="{057CBE81-F7EB-4B4C-A8FB-C20F1901BFBB}" type="slidenum">
              <a:rPr lang="en-US" smtClean="0"/>
              <a:t>17</a:t>
            </a:fld>
            <a:endParaRPr lang="en-US"/>
          </a:p>
        </p:txBody>
      </p:sp>
    </p:spTree>
    <p:extLst>
      <p:ext uri="{BB962C8B-B14F-4D97-AF65-F5344CB8AC3E}">
        <p14:creationId xmlns:p14="http://schemas.microsoft.com/office/powerpoint/2010/main" val="2427971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p>
        </p:txBody>
      </p:sp>
      <p:sp>
        <p:nvSpPr>
          <p:cNvPr id="4" name="Slide Number Placeholder 3"/>
          <p:cNvSpPr>
            <a:spLocks noGrp="1"/>
          </p:cNvSpPr>
          <p:nvPr>
            <p:ph type="sldNum" sz="quarter" idx="10"/>
          </p:nvPr>
        </p:nvSpPr>
        <p:spPr/>
        <p:txBody>
          <a:bodyPr/>
          <a:lstStyle/>
          <a:p>
            <a:fld id="{057CBE81-F7EB-4B4C-A8FB-C20F1901BFBB}" type="slidenum">
              <a:rPr lang="en-US" smtClean="0"/>
              <a:t>18</a:t>
            </a:fld>
            <a:endParaRPr lang="en-US"/>
          </a:p>
        </p:txBody>
      </p:sp>
    </p:spTree>
    <p:extLst>
      <p:ext uri="{BB962C8B-B14F-4D97-AF65-F5344CB8AC3E}">
        <p14:creationId xmlns:p14="http://schemas.microsoft.com/office/powerpoint/2010/main" val="3593306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72440" y="2194560"/>
            <a:ext cx="11247120" cy="1739347"/>
          </a:xfrm>
        </p:spPr>
        <p:txBody>
          <a:bodyPr tIns="45720" bIns="45720" anchor="ctr">
            <a:normAutofit/>
          </a:bodyPr>
          <a:lstStyle>
            <a:lvl1pPr algn="ctr">
              <a:lnSpc>
                <a:spcPct val="80000"/>
              </a:lnSpc>
              <a:defRPr sz="6000" spc="15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342900" y="3915938"/>
            <a:ext cx="11506200" cy="457200"/>
          </a:xfrm>
        </p:spPr>
        <p:txBody>
          <a:bodyPr>
            <a:normAutofit/>
          </a:bodyPr>
          <a:lstStyle>
            <a:lvl1pPr marL="0" indent="0" algn="ctr">
              <a:buNone/>
              <a:defRPr sz="2000">
                <a:solidFill>
                  <a:srgbClr val="FFFFFF"/>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fld id="{C8759E81-2BD2-41C7-AD51-E8E07CD5BA5A}" type="datetime1">
              <a:rPr lang="en-US" smtClean="0"/>
              <a:t>11/29/2016</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3F7797E6-B248-406C-B9DE-003C14E63641}" type="slidenum">
              <a:rPr lang="en-US" smtClean="0"/>
              <a:t>‹#›</a:t>
            </a:fld>
            <a:endParaRPr lang="en-US"/>
          </a:p>
        </p:txBody>
      </p:sp>
    </p:spTree>
    <p:extLst>
      <p:ext uri="{BB962C8B-B14F-4D97-AF65-F5344CB8AC3E}">
        <p14:creationId xmlns:p14="http://schemas.microsoft.com/office/powerpoint/2010/main" val="1522916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62D72A-EE1F-434F-AD57-5BD90B7711E3}" type="datetime1">
              <a:rPr lang="en-US" smtClean="0"/>
              <a:t>11/29/2016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1821451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EDE38649-826A-4E35-A50B-FD9B191DCABD}" type="datetime1">
              <a:rPr lang="en-US" smtClean="0"/>
              <a:t>11/29/2016</a:t>
            </a:fld>
            <a:endParaRPr lang="en-US"/>
          </a:p>
        </p:txBody>
      </p:sp>
      <p:sp>
        <p:nvSpPr>
          <p:cNvPr id="5" name="Footer Placeholder 4"/>
          <p:cNvSpPr>
            <a:spLocks noGrp="1"/>
          </p:cNvSpPr>
          <p:nvPr>
            <p:ph type="ftr" sz="quarter" idx="11"/>
          </p:nvPr>
        </p:nvSpPr>
        <p:spPr>
          <a:xfrm>
            <a:off x="3776135" y="6422854"/>
            <a:ext cx="4279669" cy="365125"/>
          </a:xfrm>
        </p:spPr>
        <p:txBody>
          <a:bodyPr/>
          <a:lstStyle/>
          <a:p>
            <a:endParaRPr lang="en-US"/>
          </a:p>
        </p:txBody>
      </p:sp>
      <p:sp>
        <p:nvSpPr>
          <p:cNvPr id="6" name="Slide Number Placeholder 5"/>
          <p:cNvSpPr>
            <a:spLocks noGrp="1"/>
          </p:cNvSpPr>
          <p:nvPr>
            <p:ph type="sldNum" sz="quarter" idx="12"/>
          </p:nvPr>
        </p:nvSpPr>
        <p:spPr>
          <a:xfrm>
            <a:off x="8073048" y="6422854"/>
            <a:ext cx="879759" cy="365125"/>
          </a:xfrm>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2945255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47D10D-B87C-4F64-B7EE-7113E996BEDD}" type="datetime1">
              <a:rPr lang="en-US" smtClean="0"/>
              <a:t>11/29/2016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165447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75488" y="2194560"/>
            <a:ext cx="11247120" cy="1737360"/>
          </a:xfrm>
        </p:spPr>
        <p:txBody>
          <a:bodyPr anchor="ctr">
            <a:noAutofit/>
          </a:bodyPr>
          <a:lstStyle>
            <a:lvl1pPr algn="ctr">
              <a:lnSpc>
                <a:spcPct val="80000"/>
              </a:lnSpc>
              <a:defRPr sz="6000" b="0" spc="150" baseline="0">
                <a:solidFill>
                  <a:srgbClr val="FFFF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47472" y="3911827"/>
            <a:ext cx="11503152" cy="457200"/>
          </a:xfrm>
        </p:spPr>
        <p:txBody>
          <a:bodyPr anchor="t">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tx1"/>
                </a:solidFill>
              </a:defRPr>
            </a:lvl1pPr>
          </a:lstStyle>
          <a:p>
            <a:fld id="{F369E262-F827-449B-9AD3-75BE56BE1D07}" type="datetime1">
              <a:rPr lang="en-US" smtClean="0"/>
              <a:t>11/29/2016</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3F7797E6-B248-406C-B9DE-003C14E63641}" type="slidenum">
              <a:rPr lang="en-US" smtClean="0"/>
              <a:t>‹#›</a:t>
            </a:fld>
            <a:endParaRPr lang="en-US"/>
          </a:p>
        </p:txBody>
      </p:sp>
    </p:spTree>
    <p:extLst>
      <p:ext uri="{BB962C8B-B14F-4D97-AF65-F5344CB8AC3E}">
        <p14:creationId xmlns:p14="http://schemas.microsoft.com/office/powerpoint/2010/main" val="695603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DB801CC-24D5-4E3A-A8F9-B1A84F36FAF6}" type="datetime1">
              <a:rPr lang="en-US" smtClean="0"/>
              <a:t>11/29/2016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4031742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BABC5B-B844-434F-A9E9-C0C3FC33AACF}" type="datetime1">
              <a:rPr lang="en-US" smtClean="0"/>
              <a:t>11/29/2016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4016866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1EBCCC1-1DFB-40E1-B238-95C4C40BB788}" type="datetime1">
              <a:rPr lang="en-US" smtClean="0"/>
              <a:t>11/29/2016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340868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91BBC9-8C7D-46D6-A1E1-11382FFDBC8C}" type="datetime1">
              <a:rPr lang="en-US" smtClean="0"/>
              <a:t>11/29/2016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1463968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80AAFA9-1184-4EA0-A4CF-31FEDBD75C17}" type="datetime1">
              <a:rPr lang="en-US" smtClean="0"/>
              <a:t>11/29/2016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481537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0DF8AAA-31D9-49A6-92F5-1E2BDB1D96D2}" type="datetime1">
              <a:rPr lang="en-US" smtClean="0"/>
              <a:t>11/29/2016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571225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BB2F66A3-BF2F-49BE-BFF1-9E285F296CEF}" type="datetime1">
              <a:rPr lang="en-US" smtClean="0"/>
              <a:t>11/29/2016</a:t>
            </a:fld>
            <a:endParaRPr lang="en-US"/>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3F7797E6-B248-406C-B9DE-003C14E63641}" type="slidenum">
              <a:rPr lang="en-US" smtClean="0"/>
              <a:t>‹#›</a:t>
            </a:fld>
            <a:endParaRPr lang="en-US"/>
          </a:p>
        </p:txBody>
      </p:sp>
    </p:spTree>
    <p:extLst>
      <p:ext uri="{BB962C8B-B14F-4D97-AF65-F5344CB8AC3E}">
        <p14:creationId xmlns:p14="http://schemas.microsoft.com/office/powerpoint/2010/main" val="2145228578"/>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gif"/></Relationships>
</file>

<file path=ppt/slides/_rels/slide13.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5.jpg"/><Relationship Id="rId7" Type="http://schemas.openxmlformats.org/officeDocument/2006/relationships/diagramQuickStyle" Target="../diagrams/quickStyle1.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6.PNG"/><Relationship Id="rId4" Type="http://schemas.openxmlformats.org/officeDocument/2006/relationships/image" Target="../media/image26.jpg"/><Relationship Id="rId9" Type="http://schemas.microsoft.com/office/2007/relationships/diagramDrawing" Target="../diagrams/drawing1.xml"/></Relationships>
</file>

<file path=ppt/slides/_rels/slide24.xml.rels><?xml version="1.0" encoding="UTF-8" standalone="yes"?>
<Relationships xmlns="http://schemas.openxmlformats.org/package/2006/relationships"><Relationship Id="rId8" Type="http://schemas.openxmlformats.org/officeDocument/2006/relationships/hyperlink" Target="https://github.com/zer0n/deepframeworks"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30.png"/><Relationship Id="rId4" Type="http://schemas.openxmlformats.org/officeDocument/2006/relationships/diagramLayout" Target="../diagrams/layout2.xml"/><Relationship Id="rId9" Type="http://schemas.openxmlformats.org/officeDocument/2006/relationships/hyperlink" Target="https://en.wikipedia.org/wiki/Comparison_of_deep_learning_software" TargetMode="Externa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arxiv.org/pdf/1506.01497v3.pdf"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hyperlink" Target="https://github.com/rbgirshick/py-faster-rcnn"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https://www.youtube.com/watch?v=sRFM5IEqR2w" TargetMode="External"/><Relationship Id="rId3" Type="http://schemas.openxmlformats.org/officeDocument/2006/relationships/hyperlink" Target="http://docs.opencv.org/3.0-beta/doc/py_tutorials/py_feature2d/py_orb/py_orb.html" TargetMode="External"/><Relationship Id="rId7" Type="http://schemas.openxmlformats.org/officeDocument/2006/relationships/hyperlink" Target="https://www.youtube.com/watch?v=uihBwtPIBxM&amp;t=361s" TargetMode="External"/><Relationship Id="rId2" Type="http://schemas.openxmlformats.org/officeDocument/2006/relationships/hyperlink" Target="http://www.willowgarage.com/sites/default/files/orb_final.pdf" TargetMode="External"/><Relationship Id="rId1" Type="http://schemas.openxmlformats.org/officeDocument/2006/relationships/slideLayout" Target="../slideLayouts/slideLayout2.xml"/><Relationship Id="rId6" Type="http://schemas.openxmlformats.org/officeDocument/2006/relationships/hyperlink" Target="https://www.youtube.com/watch?v=C_zFhWdM4ic" TargetMode="External"/><Relationship Id="rId5" Type="http://schemas.openxmlformats.org/officeDocument/2006/relationships/hyperlink" Target="http://www.robots.ox.ac.uk/~vgg/rg/papers/CalonderLSF10.pdf" TargetMode="External"/><Relationship Id="rId4" Type="http://schemas.openxmlformats.org/officeDocument/2006/relationships/hyperlink" Target="http://docs.opencv.org/3.0-beta/doc/py_tutorials/py_feature2d/py_fast/py_fast.html"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Automating PoP Stock Check via Deep Learning</a:t>
            </a:r>
          </a:p>
        </p:txBody>
      </p:sp>
      <p:sp>
        <p:nvSpPr>
          <p:cNvPr id="3" name="Subtitle 2"/>
          <p:cNvSpPr>
            <a:spLocks noGrp="1"/>
          </p:cNvSpPr>
          <p:nvPr>
            <p:ph type="subTitle" idx="1"/>
          </p:nvPr>
        </p:nvSpPr>
        <p:spPr/>
        <p:txBody>
          <a:bodyPr/>
          <a:lstStyle/>
          <a:p>
            <a:r>
              <a:rPr lang="en-US" dirty="0"/>
              <a:t>Brooks Beckelman, Zack Bilderback, Estevan Gonzales, Dallas Griffin, Sean Kessel, Davis Townsend</a:t>
            </a:r>
          </a:p>
        </p:txBody>
      </p:sp>
      <p:sp>
        <p:nvSpPr>
          <p:cNvPr id="4" name="Slide Number Placeholder 3"/>
          <p:cNvSpPr>
            <a:spLocks noGrp="1"/>
          </p:cNvSpPr>
          <p:nvPr>
            <p:ph type="sldNum" sz="quarter" idx="12"/>
          </p:nvPr>
        </p:nvSpPr>
        <p:spPr/>
        <p:txBody>
          <a:bodyPr/>
          <a:lstStyle/>
          <a:p>
            <a:fld id="{3F7797E6-B248-406C-B9DE-003C14E63641}" type="slidenum">
              <a:rPr lang="en-US" smtClean="0"/>
              <a:t>1</a:t>
            </a:fld>
            <a:endParaRPr lang="en-US"/>
          </a:p>
        </p:txBody>
      </p:sp>
    </p:spTree>
    <p:extLst>
      <p:ext uri="{BB962C8B-B14F-4D97-AF65-F5344CB8AC3E}">
        <p14:creationId xmlns:p14="http://schemas.microsoft.com/office/powerpoint/2010/main" val="1693433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 Convolution</a:t>
            </a:r>
          </a:p>
        </p:txBody>
      </p:sp>
      <p:sp>
        <p:nvSpPr>
          <p:cNvPr id="5" name="Slide Number Placeholder 4"/>
          <p:cNvSpPr>
            <a:spLocks noGrp="1"/>
          </p:cNvSpPr>
          <p:nvPr>
            <p:ph type="sldNum" sz="quarter" idx="12"/>
          </p:nvPr>
        </p:nvSpPr>
        <p:spPr/>
        <p:txBody>
          <a:bodyPr/>
          <a:lstStyle/>
          <a:p>
            <a:fld id="{3F7797E6-B248-406C-B9DE-003C14E63641}" type="slidenum">
              <a:rPr lang="en-US" smtClean="0"/>
              <a:t>10</a:t>
            </a:fld>
            <a:endParaRPr lang="en-US"/>
          </a:p>
        </p:txBody>
      </p:sp>
      <p:sp>
        <p:nvSpPr>
          <p:cNvPr id="4" name="TextBox 3"/>
          <p:cNvSpPr txBox="1"/>
          <p:nvPr/>
        </p:nvSpPr>
        <p:spPr>
          <a:xfrm>
            <a:off x="1202918" y="2068403"/>
            <a:ext cx="9378712" cy="369332"/>
          </a:xfrm>
          <a:prstGeom prst="rect">
            <a:avLst/>
          </a:prstGeom>
          <a:noFill/>
        </p:spPr>
        <p:txBody>
          <a:bodyPr wrap="square" rtlCol="0">
            <a:spAutoFit/>
          </a:bodyPr>
          <a:lstStyle/>
          <a:p>
            <a:r>
              <a:rPr lang="en-US" dirty="0"/>
              <a:t>Simple example: Mean Blur Filter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2918" y="2539202"/>
            <a:ext cx="6914215" cy="3889246"/>
          </a:xfrm>
          <a:prstGeom prst="rect">
            <a:avLst/>
          </a:prstGeom>
        </p:spPr>
      </p:pic>
    </p:spTree>
    <p:extLst>
      <p:ext uri="{BB962C8B-B14F-4D97-AF65-F5344CB8AC3E}">
        <p14:creationId xmlns:p14="http://schemas.microsoft.com/office/powerpoint/2010/main" val="1660452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Sobel Edge Detection</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74182" y="1792936"/>
            <a:ext cx="8230966" cy="4629918"/>
          </a:xfrm>
        </p:spPr>
      </p:pic>
      <p:sp>
        <p:nvSpPr>
          <p:cNvPr id="5" name="Slide Number Placeholder 4"/>
          <p:cNvSpPr>
            <a:spLocks noGrp="1"/>
          </p:cNvSpPr>
          <p:nvPr>
            <p:ph type="sldNum" sz="quarter" idx="12"/>
          </p:nvPr>
        </p:nvSpPr>
        <p:spPr/>
        <p:txBody>
          <a:bodyPr/>
          <a:lstStyle/>
          <a:p>
            <a:fld id="{3F7797E6-B248-406C-B9DE-003C14E63641}" type="slidenum">
              <a:rPr lang="en-US" smtClean="0"/>
              <a:t>11</a:t>
            </a:fld>
            <a:endParaRPr lang="en-US"/>
          </a:p>
        </p:txBody>
      </p:sp>
    </p:spTree>
    <p:extLst>
      <p:ext uri="{BB962C8B-B14F-4D97-AF65-F5344CB8AC3E}">
        <p14:creationId xmlns:p14="http://schemas.microsoft.com/office/powerpoint/2010/main" val="2018679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Sobel Edge detection</a:t>
            </a:r>
          </a:p>
        </p:txBody>
      </p:sp>
      <p:sp>
        <p:nvSpPr>
          <p:cNvPr id="5" name="Slide Number Placeholder 4"/>
          <p:cNvSpPr>
            <a:spLocks noGrp="1"/>
          </p:cNvSpPr>
          <p:nvPr>
            <p:ph type="sldNum" sz="quarter" idx="12"/>
          </p:nvPr>
        </p:nvSpPr>
        <p:spPr/>
        <p:txBody>
          <a:bodyPr/>
          <a:lstStyle/>
          <a:p>
            <a:fld id="{3F7797E6-B248-406C-B9DE-003C14E63641}" type="slidenum">
              <a:rPr lang="en-US" smtClean="0"/>
              <a:t>12</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2959" y="1745962"/>
            <a:ext cx="3871077" cy="217748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0251" y="1679002"/>
            <a:ext cx="3871077" cy="2177481"/>
          </a:xfrm>
          <a:prstGeom prst="rect">
            <a:avLst/>
          </a:prstGeom>
        </p:spPr>
      </p:pic>
      <p:sp>
        <p:nvSpPr>
          <p:cNvPr id="9" name="Arrow: Right 8"/>
          <p:cNvSpPr/>
          <p:nvPr/>
        </p:nvSpPr>
        <p:spPr>
          <a:xfrm>
            <a:off x="5558857" y="2236917"/>
            <a:ext cx="2154893" cy="1216700"/>
          </a:xfrm>
          <a:prstGeom prst="rightArrow">
            <a:avLst>
              <a:gd name="adj1" fmla="val 50000"/>
              <a:gd name="adj2" fmla="val 50696"/>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4159" y="4096011"/>
            <a:ext cx="3877097" cy="2180867"/>
          </a:xfrm>
          <a:prstGeom prst="rect">
            <a:avLst/>
          </a:prstGeom>
        </p:spPr>
      </p:pic>
      <p:pic>
        <p:nvPicPr>
          <p:cNvPr id="14" name="Picture 13"/>
          <p:cNvPicPr>
            <a:picLocks noChangeAspect="1"/>
          </p:cNvPicPr>
          <p:nvPr/>
        </p:nvPicPr>
        <p:blipFill>
          <a:blip r:embed="rId5"/>
          <a:stretch>
            <a:fillRect/>
          </a:stretch>
        </p:blipFill>
        <p:spPr>
          <a:xfrm>
            <a:off x="5890041" y="2589596"/>
            <a:ext cx="1464205" cy="488068"/>
          </a:xfrm>
          <a:prstGeom prst="rect">
            <a:avLst/>
          </a:prstGeom>
        </p:spPr>
      </p:pic>
      <p:sp>
        <p:nvSpPr>
          <p:cNvPr id="16" name="Arrow: Bent 15"/>
          <p:cNvSpPr/>
          <p:nvPr/>
        </p:nvSpPr>
        <p:spPr>
          <a:xfrm rot="10800000">
            <a:off x="9025901" y="4250813"/>
            <a:ext cx="2124697" cy="1294853"/>
          </a:xfrm>
          <a:prstGeom prst="bentArrow">
            <a:avLst>
              <a:gd name="adj1" fmla="val 53334"/>
              <a:gd name="adj2" fmla="val 45417"/>
              <a:gd name="adj3" fmla="val 50000"/>
              <a:gd name="adj4" fmla="val 4375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Bent 16"/>
          <p:cNvSpPr/>
          <p:nvPr/>
        </p:nvSpPr>
        <p:spPr>
          <a:xfrm rot="10800000" flipH="1">
            <a:off x="2120352" y="4250813"/>
            <a:ext cx="2227170" cy="1294853"/>
          </a:xfrm>
          <a:prstGeom prst="bentArrow">
            <a:avLst>
              <a:gd name="adj1" fmla="val 53334"/>
              <a:gd name="adj2" fmla="val 45417"/>
              <a:gd name="adj3" fmla="val 50000"/>
              <a:gd name="adj4" fmla="val 4375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14"/>
          <p:cNvPicPr>
            <a:picLocks noChangeAspect="1"/>
          </p:cNvPicPr>
          <p:nvPr/>
        </p:nvPicPr>
        <p:blipFill>
          <a:blip r:embed="rId6"/>
          <a:stretch>
            <a:fillRect/>
          </a:stretch>
        </p:blipFill>
        <p:spPr>
          <a:xfrm>
            <a:off x="2512109" y="4665992"/>
            <a:ext cx="1443654" cy="573087"/>
          </a:xfrm>
          <a:prstGeom prst="rect">
            <a:avLst/>
          </a:prstGeom>
        </p:spPr>
      </p:pic>
    </p:spTree>
    <p:extLst>
      <p:ext uri="{BB962C8B-B14F-4D97-AF65-F5344CB8AC3E}">
        <p14:creationId xmlns:p14="http://schemas.microsoft.com/office/powerpoint/2010/main" val="1392314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Canny edge detection</a:t>
            </a:r>
          </a:p>
        </p:txBody>
      </p:sp>
      <p:sp>
        <p:nvSpPr>
          <p:cNvPr id="3" name="Content Placeholder 2"/>
          <p:cNvSpPr>
            <a:spLocks noGrp="1"/>
          </p:cNvSpPr>
          <p:nvPr>
            <p:ph sz="half" idx="1"/>
          </p:nvPr>
        </p:nvSpPr>
        <p:spPr>
          <a:xfrm>
            <a:off x="1205343" y="2011680"/>
            <a:ext cx="10456924" cy="4206240"/>
          </a:xfrm>
        </p:spPr>
        <p:txBody>
          <a:bodyPr/>
          <a:lstStyle/>
          <a:p>
            <a:pPr marL="0" indent="0">
              <a:buNone/>
            </a:pPr>
            <a:r>
              <a:rPr lang="en-US" dirty="0"/>
              <a:t>Step 1: From Sobel output, which has multi-pixel edges, produce the optimal 1 pixel edge</a:t>
            </a:r>
          </a:p>
          <a:p>
            <a:pPr marL="0" indent="0">
              <a:buNone/>
            </a:pPr>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13</a:t>
            </a:fld>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2919" y="2644333"/>
            <a:ext cx="5635036" cy="3169708"/>
          </a:xfrm>
          <a:prstGeom prst="rect">
            <a:avLst/>
          </a:prstGeom>
        </p:spPr>
      </p:pic>
      <p:sp>
        <p:nvSpPr>
          <p:cNvPr id="10" name="TextBox 9"/>
          <p:cNvSpPr txBox="1"/>
          <p:nvPr/>
        </p:nvSpPr>
        <p:spPr>
          <a:xfrm>
            <a:off x="7031567" y="2600325"/>
            <a:ext cx="4513344" cy="2031325"/>
          </a:xfrm>
          <a:prstGeom prst="rect">
            <a:avLst/>
          </a:prstGeom>
          <a:noFill/>
        </p:spPr>
        <p:txBody>
          <a:bodyPr wrap="square" rtlCol="0">
            <a:spAutoFit/>
          </a:bodyPr>
          <a:lstStyle/>
          <a:p>
            <a:r>
              <a:rPr lang="en-US" dirty="0"/>
              <a:t>Deduce the direction of the edge from the angle produced by Sobel</a:t>
            </a:r>
          </a:p>
          <a:p>
            <a:endParaRPr lang="en-US" dirty="0"/>
          </a:p>
          <a:p>
            <a:r>
              <a:rPr lang="en-US" dirty="0"/>
              <a:t>Compare multiple potential 1-pixel edges, determine which one has the highest overall Sobel output. </a:t>
            </a:r>
          </a:p>
          <a:p>
            <a:r>
              <a:rPr lang="en-US" dirty="0"/>
              <a:t>	These are local maxima</a:t>
            </a:r>
          </a:p>
        </p:txBody>
      </p:sp>
    </p:spTree>
    <p:extLst>
      <p:ext uri="{BB962C8B-B14F-4D97-AF65-F5344CB8AC3E}">
        <p14:creationId xmlns:p14="http://schemas.microsoft.com/office/powerpoint/2010/main" val="91400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Canny edge detection</a:t>
            </a:r>
          </a:p>
        </p:txBody>
      </p:sp>
      <p:sp>
        <p:nvSpPr>
          <p:cNvPr id="3" name="Content Placeholder 2"/>
          <p:cNvSpPr>
            <a:spLocks noGrp="1"/>
          </p:cNvSpPr>
          <p:nvPr>
            <p:ph sz="half" idx="1"/>
          </p:nvPr>
        </p:nvSpPr>
        <p:spPr>
          <a:xfrm>
            <a:off x="1205343" y="2011680"/>
            <a:ext cx="9453583" cy="4206240"/>
          </a:xfrm>
        </p:spPr>
        <p:txBody>
          <a:bodyPr/>
          <a:lstStyle/>
          <a:p>
            <a:r>
              <a:rPr lang="en-US" dirty="0"/>
              <a:t>Step 2: Remove Noise</a:t>
            </a:r>
          </a:p>
          <a:p>
            <a:r>
              <a:rPr lang="en-US" dirty="0"/>
              <a:t>From the current edges, all are local maxima, however some are much stronger than others. The goal is to only keep the dominant edges and trash the weak edges.</a:t>
            </a:r>
          </a:p>
          <a:p>
            <a:r>
              <a:rPr lang="en-US" b="1" dirty="0"/>
              <a:t>Solution: Hysteresis Thresholding</a:t>
            </a:r>
          </a:p>
        </p:txBody>
      </p:sp>
      <p:sp>
        <p:nvSpPr>
          <p:cNvPr id="5" name="Slide Number Placeholder 4"/>
          <p:cNvSpPr>
            <a:spLocks noGrp="1"/>
          </p:cNvSpPr>
          <p:nvPr>
            <p:ph type="sldNum" sz="quarter" idx="12"/>
          </p:nvPr>
        </p:nvSpPr>
        <p:spPr/>
        <p:txBody>
          <a:bodyPr/>
          <a:lstStyle/>
          <a:p>
            <a:fld id="{3F7797E6-B248-406C-B9DE-003C14E63641}" type="slidenum">
              <a:rPr lang="en-US" smtClean="0"/>
              <a:t>14</a:t>
            </a:fld>
            <a:endParaRPr lang="en-US"/>
          </a:p>
        </p:txBody>
      </p:sp>
    </p:spTree>
    <p:extLst>
      <p:ext uri="{BB962C8B-B14F-4D97-AF65-F5344CB8AC3E}">
        <p14:creationId xmlns:p14="http://schemas.microsoft.com/office/powerpoint/2010/main" val="363814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Canny edge detection: </a:t>
            </a:r>
            <a:br>
              <a:rPr lang="en-US" dirty="0"/>
            </a:br>
            <a:r>
              <a:rPr lang="en-US" dirty="0"/>
              <a:t>	Hysteresis Thresholding</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30590" y="2198159"/>
            <a:ext cx="6060810" cy="3409205"/>
          </a:xfrm>
        </p:spPr>
      </p:pic>
      <p:sp>
        <p:nvSpPr>
          <p:cNvPr id="5" name="Slide Number Placeholder 4"/>
          <p:cNvSpPr>
            <a:spLocks noGrp="1"/>
          </p:cNvSpPr>
          <p:nvPr>
            <p:ph type="sldNum" sz="quarter" idx="12"/>
          </p:nvPr>
        </p:nvSpPr>
        <p:spPr/>
        <p:txBody>
          <a:bodyPr/>
          <a:lstStyle/>
          <a:p>
            <a:fld id="{3F7797E6-B248-406C-B9DE-003C14E63641}" type="slidenum">
              <a:rPr lang="en-US" smtClean="0"/>
              <a:t>15</a:t>
            </a:fld>
            <a:endParaRPr lang="en-US"/>
          </a:p>
        </p:txBody>
      </p:sp>
      <p:sp>
        <p:nvSpPr>
          <p:cNvPr id="7" name="TextBox 6"/>
          <p:cNvSpPr txBox="1"/>
          <p:nvPr/>
        </p:nvSpPr>
        <p:spPr>
          <a:xfrm>
            <a:off x="7658099" y="2198159"/>
            <a:ext cx="3947091" cy="4247317"/>
          </a:xfrm>
          <a:prstGeom prst="rect">
            <a:avLst/>
          </a:prstGeom>
          <a:noFill/>
        </p:spPr>
        <p:txBody>
          <a:bodyPr wrap="square" rtlCol="0">
            <a:spAutoFit/>
          </a:bodyPr>
          <a:lstStyle/>
          <a:p>
            <a:r>
              <a:rPr lang="en-US" dirty="0"/>
              <a:t>Any edge with Sobel output above upper threshold is automatically included</a:t>
            </a:r>
          </a:p>
          <a:p>
            <a:endParaRPr lang="en-US" dirty="0"/>
          </a:p>
          <a:p>
            <a:r>
              <a:rPr lang="en-US" dirty="0"/>
              <a:t>Any edge with Sobel output below lower threshold is automatically excluded</a:t>
            </a:r>
          </a:p>
          <a:p>
            <a:endParaRPr lang="en-US" dirty="0"/>
          </a:p>
          <a:p>
            <a:r>
              <a:rPr lang="en-US" dirty="0"/>
              <a:t>Any edge with Sobel output between the thresholds that touches an edge in the upper threshold is included</a:t>
            </a:r>
          </a:p>
          <a:p>
            <a:endParaRPr lang="en-US" dirty="0"/>
          </a:p>
          <a:p>
            <a:r>
              <a:rPr lang="en-US" dirty="0"/>
              <a:t>Any edge with Sobel output below upper threshold that does not touch an edge in the upper threshold is excluded</a:t>
            </a:r>
          </a:p>
        </p:txBody>
      </p:sp>
    </p:spTree>
    <p:extLst>
      <p:ext uri="{BB962C8B-B14F-4D97-AF65-F5344CB8AC3E}">
        <p14:creationId xmlns:p14="http://schemas.microsoft.com/office/powerpoint/2010/main" val="2565247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2048404"/>
            <a:ext cx="12192000" cy="4374450"/>
          </a:xfrm>
        </p:spPr>
        <p:txBody>
          <a:bodyPr/>
          <a:lstStyle/>
          <a:p>
            <a:pPr marL="0" indent="0" algn="ctr">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gn="ctr">
              <a:buNone/>
            </a:pPr>
            <a:r>
              <a:rPr lang="en-US" dirty="0"/>
              <a:t>Note: By adjusting min and max Hysteresis Thresholds, we can control which edges are included</a:t>
            </a:r>
          </a:p>
        </p:txBody>
      </p:sp>
      <p:sp>
        <p:nvSpPr>
          <p:cNvPr id="2" name="Title 1"/>
          <p:cNvSpPr>
            <a:spLocks noGrp="1"/>
          </p:cNvSpPr>
          <p:nvPr>
            <p:ph type="title"/>
          </p:nvPr>
        </p:nvSpPr>
        <p:spPr/>
        <p:txBody>
          <a:bodyPr/>
          <a:lstStyle/>
          <a:p>
            <a:r>
              <a:rPr lang="en-US" dirty="0"/>
              <a:t>Sobel and Canny edge detection</a:t>
            </a:r>
          </a:p>
        </p:txBody>
      </p:sp>
      <p:sp>
        <p:nvSpPr>
          <p:cNvPr id="5" name="Slide Number Placeholder 4"/>
          <p:cNvSpPr>
            <a:spLocks noGrp="1"/>
          </p:cNvSpPr>
          <p:nvPr>
            <p:ph type="sldNum" sz="quarter" idx="12"/>
          </p:nvPr>
        </p:nvSpPr>
        <p:spPr/>
        <p:txBody>
          <a:bodyPr/>
          <a:lstStyle/>
          <a:p>
            <a:fld id="{3F7797E6-B248-406C-B9DE-003C14E63641}" type="slidenum">
              <a:rPr lang="en-US" smtClean="0"/>
              <a:t>16</a:t>
            </a:fld>
            <a:endParaRPr lang="en-US"/>
          </a:p>
        </p:txBody>
      </p:sp>
      <p:pic>
        <p:nvPicPr>
          <p:cNvPr id="7" name="Picture 6"/>
          <p:cNvPicPr>
            <a:picLocks noChangeAspect="1"/>
          </p:cNvPicPr>
          <p:nvPr/>
        </p:nvPicPr>
        <p:blipFill>
          <a:blip r:embed="rId2"/>
          <a:stretch>
            <a:fillRect/>
          </a:stretch>
        </p:blipFill>
        <p:spPr>
          <a:xfrm>
            <a:off x="2842369" y="2759008"/>
            <a:ext cx="6249472" cy="2256011"/>
          </a:xfrm>
          <a:prstGeom prst="rect">
            <a:avLst/>
          </a:prstGeom>
        </p:spPr>
      </p:pic>
    </p:spTree>
    <p:extLst>
      <p:ext uri="{BB962C8B-B14F-4D97-AF65-F5344CB8AC3E}">
        <p14:creationId xmlns:p14="http://schemas.microsoft.com/office/powerpoint/2010/main" val="3254565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Template matching example output with edges</a:t>
            </a:r>
          </a:p>
        </p:txBody>
      </p:sp>
      <p:sp>
        <p:nvSpPr>
          <p:cNvPr id="4" name="Slide Number Placeholder 3"/>
          <p:cNvSpPr>
            <a:spLocks noGrp="1"/>
          </p:cNvSpPr>
          <p:nvPr>
            <p:ph type="sldNum" sz="quarter" idx="12"/>
          </p:nvPr>
        </p:nvSpPr>
        <p:spPr/>
        <p:txBody>
          <a:bodyPr/>
          <a:lstStyle/>
          <a:p>
            <a:fld id="{3F7797E6-B248-406C-B9DE-003C14E63641}" type="slidenum">
              <a:rPr lang="en-US" smtClean="0"/>
              <a:t>17</a:t>
            </a:fld>
            <a:endParaRPr lang="en-US"/>
          </a:p>
        </p:txBody>
      </p:sp>
      <p:pic>
        <p:nvPicPr>
          <p:cNvPr id="8" name="Content Placeholder 7"/>
          <p:cNvPicPr>
            <a:picLocks noGrp="1" noChangeAspect="1"/>
          </p:cNvPicPr>
          <p:nvPr>
            <p:ph sz="half" idx="1"/>
          </p:nvPr>
        </p:nvPicPr>
        <p:blipFill>
          <a:blip r:embed="rId3"/>
          <a:stretch>
            <a:fillRect/>
          </a:stretch>
        </p:blipFill>
        <p:spPr>
          <a:xfrm>
            <a:off x="1202918" y="1850991"/>
            <a:ext cx="3059729" cy="4936988"/>
          </a:xfrm>
          <a:prstGeom prst="rect">
            <a:avLst/>
          </a:prstGeom>
        </p:spPr>
      </p:pic>
      <p:pic>
        <p:nvPicPr>
          <p:cNvPr id="9" name="Content Placeholder 8"/>
          <p:cNvPicPr>
            <a:picLocks noGrp="1" noChangeAspect="1"/>
          </p:cNvPicPr>
          <p:nvPr>
            <p:ph sz="half" idx="2"/>
          </p:nvPr>
        </p:nvPicPr>
        <p:blipFill>
          <a:blip r:embed="rId4"/>
          <a:stretch>
            <a:fillRect/>
          </a:stretch>
        </p:blipFill>
        <p:spPr>
          <a:xfrm>
            <a:off x="7523922" y="1838104"/>
            <a:ext cx="3135005" cy="4968077"/>
          </a:xfrm>
          <a:prstGeom prst="rect">
            <a:avLst/>
          </a:prstGeom>
        </p:spPr>
      </p:pic>
      <p:sp>
        <p:nvSpPr>
          <p:cNvPr id="12" name="Content Placeholder 5"/>
          <p:cNvSpPr txBox="1">
            <a:spLocks/>
          </p:cNvSpPr>
          <p:nvPr/>
        </p:nvSpPr>
        <p:spPr>
          <a:xfrm>
            <a:off x="4262647" y="1966823"/>
            <a:ext cx="3261276" cy="4456031"/>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None/>
            </a:pPr>
            <a:r>
              <a:rPr lang="en-US" dirty="0"/>
              <a:t>We thought using edges might help with matching because “snickers” outline could be matched</a:t>
            </a:r>
          </a:p>
          <a:p>
            <a:pPr marL="0" indent="0">
              <a:buNone/>
            </a:pPr>
            <a:r>
              <a:rPr lang="en-US" dirty="0"/>
              <a:t>Edge detection generally good at finding logos, brand names, and anything with defined edges such as words.</a:t>
            </a:r>
          </a:p>
          <a:p>
            <a:pPr marL="0" indent="0">
              <a:buNone/>
            </a:pPr>
            <a:r>
              <a:rPr lang="en-US" dirty="0"/>
              <a:t>Still didn’t seem to work too well, image is very noisy</a:t>
            </a:r>
          </a:p>
          <a:p>
            <a:endParaRPr lang="en-US" dirty="0"/>
          </a:p>
          <a:p>
            <a:endParaRPr lang="en-US" dirty="0"/>
          </a:p>
        </p:txBody>
      </p:sp>
    </p:spTree>
    <p:extLst>
      <p:ext uri="{BB962C8B-B14F-4D97-AF65-F5344CB8AC3E}">
        <p14:creationId xmlns:p14="http://schemas.microsoft.com/office/powerpoint/2010/main" val="1806325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issues with template matching</a:t>
            </a:r>
          </a:p>
        </p:txBody>
      </p:sp>
      <p:sp>
        <p:nvSpPr>
          <p:cNvPr id="7" name="Content Placeholder 6"/>
          <p:cNvSpPr>
            <a:spLocks noGrp="1"/>
          </p:cNvSpPr>
          <p:nvPr>
            <p:ph idx="1"/>
          </p:nvPr>
        </p:nvSpPr>
        <p:spPr>
          <a:xfrm>
            <a:off x="1202919" y="2011680"/>
            <a:ext cx="9784080" cy="4411174"/>
          </a:xfrm>
        </p:spPr>
        <p:txBody>
          <a:bodyPr/>
          <a:lstStyle/>
          <a:p>
            <a:r>
              <a:rPr lang="en-US" dirty="0"/>
              <a:t>Template Matching is NOT scale-invariant or rotation-invariant</a:t>
            </a:r>
          </a:p>
          <a:p>
            <a:pPr lvl="1"/>
            <a:r>
              <a:rPr lang="en-US" dirty="0"/>
              <a:t>Susceptible to different scale of images and non-affine transformations of image</a:t>
            </a:r>
          </a:p>
          <a:p>
            <a:pPr lvl="1"/>
            <a:endParaRPr lang="en-US" dirty="0"/>
          </a:p>
          <a:p>
            <a:r>
              <a:rPr lang="en-US" dirty="0"/>
              <a:t>Template matching only works for detecting single instance of the template</a:t>
            </a:r>
          </a:p>
          <a:p>
            <a:pPr lvl="1"/>
            <a:r>
              <a:rPr lang="en-US" dirty="0"/>
              <a:t>Very difficult to overcome this issue</a:t>
            </a:r>
          </a:p>
          <a:p>
            <a:pPr lvl="1"/>
            <a:endParaRPr lang="en-US" dirty="0"/>
          </a:p>
          <a:p>
            <a:r>
              <a:rPr lang="en-US" dirty="0"/>
              <a:t>We attempted further tests with template matching to attempt to overcome these issues</a:t>
            </a:r>
          </a:p>
          <a:p>
            <a:pPr lvl="1"/>
            <a:r>
              <a:rPr lang="en-US" dirty="0"/>
              <a:t>Wanted to stay with easy method of object detection</a:t>
            </a:r>
          </a:p>
        </p:txBody>
      </p:sp>
      <p:sp>
        <p:nvSpPr>
          <p:cNvPr id="5" name="Slide Number Placeholder 4"/>
          <p:cNvSpPr>
            <a:spLocks noGrp="1"/>
          </p:cNvSpPr>
          <p:nvPr>
            <p:ph type="sldNum" sz="quarter" idx="12"/>
          </p:nvPr>
        </p:nvSpPr>
        <p:spPr/>
        <p:txBody>
          <a:bodyPr/>
          <a:lstStyle/>
          <a:p>
            <a:fld id="{3F7797E6-B248-406C-B9DE-003C14E63641}" type="slidenum">
              <a:rPr lang="en-US" smtClean="0"/>
              <a:t>18</a:t>
            </a:fld>
            <a:endParaRPr lang="en-US"/>
          </a:p>
        </p:txBody>
      </p:sp>
    </p:spTree>
    <p:extLst>
      <p:ext uri="{BB962C8B-B14F-4D97-AF65-F5344CB8AC3E}">
        <p14:creationId xmlns:p14="http://schemas.microsoft.com/office/powerpoint/2010/main" val="69175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Pseudo-scale-invariance</a:t>
            </a:r>
          </a:p>
        </p:txBody>
      </p:sp>
      <p:sp>
        <p:nvSpPr>
          <p:cNvPr id="6" name="Content Placeholder 5"/>
          <p:cNvSpPr>
            <a:spLocks noGrp="1"/>
          </p:cNvSpPr>
          <p:nvPr>
            <p:ph sz="half" idx="1"/>
          </p:nvPr>
        </p:nvSpPr>
        <p:spPr>
          <a:xfrm>
            <a:off x="1205343" y="2011680"/>
            <a:ext cx="9781655" cy="4411174"/>
          </a:xfrm>
        </p:spPr>
        <p:txBody>
          <a:bodyPr/>
          <a:lstStyle/>
          <a:p>
            <a:r>
              <a:rPr lang="en-US" dirty="0"/>
              <a:t>Used multi-scaling template matching in a cheap workaround to fix the scale-invariance problem</a:t>
            </a:r>
          </a:p>
          <a:p>
            <a:r>
              <a:rPr lang="en-US" dirty="0"/>
              <a:t>Just continually shrunk the original image until found best match and used this match to draw our rectangle </a:t>
            </a:r>
          </a:p>
          <a:p>
            <a:r>
              <a:rPr lang="en-US" dirty="0"/>
              <a:t>Still did not perform as well as we wanted</a:t>
            </a:r>
          </a:p>
          <a:p>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19</a:t>
            </a:fld>
            <a:endParaRPr lang="en-US"/>
          </a:p>
        </p:txBody>
      </p:sp>
      <p:pic>
        <p:nvPicPr>
          <p:cNvPr id="8" name="Content Placeholder 7"/>
          <p:cNvPicPr>
            <a:picLocks noGrp="1" noChangeAspect="1"/>
          </p:cNvPicPr>
          <p:nvPr>
            <p:ph sz="half" idx="2"/>
          </p:nvPr>
        </p:nvPicPr>
        <p:blipFill>
          <a:blip r:embed="rId3"/>
          <a:stretch>
            <a:fillRect/>
          </a:stretch>
        </p:blipFill>
        <p:spPr>
          <a:xfrm>
            <a:off x="6579704" y="3516130"/>
            <a:ext cx="4407296" cy="2701790"/>
          </a:xfrm>
          <a:prstGeom prst="rect">
            <a:avLst/>
          </a:prstGeom>
        </p:spPr>
      </p:pic>
    </p:spTree>
    <p:extLst>
      <p:ext uri="{BB962C8B-B14F-4D97-AF65-F5344CB8AC3E}">
        <p14:creationId xmlns:p14="http://schemas.microsoft.com/office/powerpoint/2010/main" val="2493551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PopSpots</a:t>
            </a:r>
          </a:p>
        </p:txBody>
      </p:sp>
      <p:sp>
        <p:nvSpPr>
          <p:cNvPr id="3" name="Content Placeholder 2"/>
          <p:cNvSpPr>
            <a:spLocks noGrp="1"/>
          </p:cNvSpPr>
          <p:nvPr>
            <p:ph sz="half" idx="1"/>
          </p:nvPr>
        </p:nvSpPr>
        <p:spPr>
          <a:xfrm>
            <a:off x="1205344" y="2011680"/>
            <a:ext cx="4754880" cy="4411174"/>
          </a:xfrm>
        </p:spPr>
        <p:txBody>
          <a:bodyPr>
            <a:normAutofit/>
          </a:bodyPr>
          <a:lstStyle/>
          <a:p>
            <a:r>
              <a:rPr lang="en-US" dirty="0"/>
              <a:t>Start-up specializing in digital point-of-purchase (PoP) advertisement systems</a:t>
            </a:r>
          </a:p>
          <a:p>
            <a:r>
              <a:rPr lang="en-US" dirty="0"/>
              <a:t>Work with grocers and retailers to install tablets in check-out aisles </a:t>
            </a:r>
          </a:p>
          <a:p>
            <a:r>
              <a:rPr lang="en-US" dirty="0"/>
              <a:t>Sell advertisements (still images and/or videos) in 7-second increments on the marketplace</a:t>
            </a:r>
          </a:p>
          <a:p>
            <a:r>
              <a:rPr lang="en-US" dirty="0"/>
              <a:t>Offer dynamic ad slots for specific regions or locations that only run and charge when customers are in the check-out aisle</a:t>
            </a:r>
          </a:p>
        </p:txBody>
      </p:sp>
      <p:pic>
        <p:nvPicPr>
          <p:cNvPr id="5" name="Content Placeholder 4"/>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230938" y="2529946"/>
            <a:ext cx="4754562" cy="3169708"/>
          </a:xfrm>
        </p:spPr>
      </p:pic>
      <p:sp>
        <p:nvSpPr>
          <p:cNvPr id="6" name="Slide Number Placeholder 5"/>
          <p:cNvSpPr>
            <a:spLocks noGrp="1"/>
          </p:cNvSpPr>
          <p:nvPr>
            <p:ph type="sldNum" sz="quarter" idx="12"/>
          </p:nvPr>
        </p:nvSpPr>
        <p:spPr/>
        <p:txBody>
          <a:bodyPr/>
          <a:lstStyle/>
          <a:p>
            <a:fld id="{3F7797E6-B248-406C-B9DE-003C14E63641}" type="slidenum">
              <a:rPr lang="en-US" smtClean="0"/>
              <a:t>2</a:t>
            </a:fld>
            <a:endParaRPr lang="en-US"/>
          </a:p>
        </p:txBody>
      </p:sp>
    </p:spTree>
    <p:extLst>
      <p:ext uri="{BB962C8B-B14F-4D97-AF65-F5344CB8AC3E}">
        <p14:creationId xmlns:p14="http://schemas.microsoft.com/office/powerpoint/2010/main" val="1326817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Pseudo-rotation-invariance</a:t>
            </a:r>
          </a:p>
        </p:txBody>
      </p:sp>
      <p:sp>
        <p:nvSpPr>
          <p:cNvPr id="3" name="Content Placeholder 2"/>
          <p:cNvSpPr>
            <a:spLocks noGrp="1"/>
          </p:cNvSpPr>
          <p:nvPr>
            <p:ph sz="half" idx="1"/>
          </p:nvPr>
        </p:nvSpPr>
        <p:spPr>
          <a:xfrm>
            <a:off x="1205344" y="2011680"/>
            <a:ext cx="9780156" cy="1944879"/>
          </a:xfrm>
        </p:spPr>
        <p:txBody>
          <a:bodyPr>
            <a:normAutofit lnSpcReduction="10000"/>
          </a:bodyPr>
          <a:lstStyle/>
          <a:p>
            <a:r>
              <a:rPr lang="en-US" dirty="0"/>
              <a:t>Dealt with rotation problem by having folder with many different pics of snickers of different rotations and iterating through this folder to find best match</a:t>
            </a:r>
          </a:p>
          <a:p>
            <a:r>
              <a:rPr lang="en-US" dirty="0"/>
              <a:t>Similarly poor performance, even when using edge detection </a:t>
            </a:r>
          </a:p>
          <a:p>
            <a:r>
              <a:rPr lang="en-US" dirty="0"/>
              <a:t>Could have tried artificially rotating single image, but instead just decided to move on to more powerful object detection algorithm</a:t>
            </a:r>
          </a:p>
          <a:p>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20</a:t>
            </a:fld>
            <a:endParaRPr lang="en-US"/>
          </a:p>
        </p:txBody>
      </p:sp>
      <p:pic>
        <p:nvPicPr>
          <p:cNvPr id="6" name="Content Placeholder 5"/>
          <p:cNvPicPr>
            <a:picLocks noGrp="1" noChangeAspect="1"/>
          </p:cNvPicPr>
          <p:nvPr>
            <p:ph sz="half" idx="2"/>
          </p:nvPr>
        </p:nvPicPr>
        <p:blipFill>
          <a:blip r:embed="rId3"/>
          <a:stretch>
            <a:fillRect/>
          </a:stretch>
        </p:blipFill>
        <p:spPr>
          <a:xfrm>
            <a:off x="1202919" y="3956559"/>
            <a:ext cx="9782581" cy="2466295"/>
          </a:xfrm>
          <a:prstGeom prst="rect">
            <a:avLst/>
          </a:prstGeom>
        </p:spPr>
      </p:pic>
    </p:spTree>
    <p:extLst>
      <p:ext uri="{BB962C8B-B14F-4D97-AF65-F5344CB8AC3E}">
        <p14:creationId xmlns:p14="http://schemas.microsoft.com/office/powerpoint/2010/main" val="11407134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ORB (Oriented-</a:t>
            </a:r>
            <a:r>
              <a:rPr lang="en-US" dirty="0" err="1"/>
              <a:t>FASt</a:t>
            </a:r>
            <a:r>
              <a:rPr lang="en-US" dirty="0"/>
              <a:t> and rotated-brief) algorithm</a:t>
            </a:r>
          </a:p>
        </p:txBody>
      </p:sp>
      <p:sp>
        <p:nvSpPr>
          <p:cNvPr id="3" name="Content Placeholder 2"/>
          <p:cNvSpPr>
            <a:spLocks noGrp="1"/>
          </p:cNvSpPr>
          <p:nvPr>
            <p:ph idx="1"/>
          </p:nvPr>
        </p:nvSpPr>
        <p:spPr>
          <a:xfrm>
            <a:off x="1202919" y="2011680"/>
            <a:ext cx="9784080" cy="4411174"/>
          </a:xfrm>
        </p:spPr>
        <p:txBody>
          <a:bodyPr/>
          <a:lstStyle/>
          <a:p>
            <a:r>
              <a:rPr lang="en-US" dirty="0"/>
              <a:t>Efficient alternative to SIFT or SURF</a:t>
            </a:r>
          </a:p>
          <a:p>
            <a:r>
              <a:rPr lang="en-US" dirty="0"/>
              <a:t>Algorithm is not patented (made by OpenCV Labs)</a:t>
            </a:r>
          </a:p>
          <a:p>
            <a:r>
              <a:rPr lang="en-US" dirty="0"/>
              <a:t>Basically a fusion of FAST key-point detector and BRIEF descriptor with many modifications to enhance the performance.</a:t>
            </a:r>
            <a:endParaRPr lang="en-US" b="1" dirty="0"/>
          </a:p>
          <a:p>
            <a:r>
              <a:rPr lang="en-US" dirty="0"/>
              <a:t>Importantly, algorithm is scale-invariant and rotation-invariant</a:t>
            </a:r>
          </a:p>
          <a:p>
            <a:pPr marL="0" indent="0">
              <a:buNone/>
            </a:pPr>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21</a:t>
            </a:fld>
            <a:endParaRPr lang="en-US"/>
          </a:p>
        </p:txBody>
      </p:sp>
    </p:spTree>
    <p:extLst>
      <p:ext uri="{BB962C8B-B14F-4D97-AF65-F5344CB8AC3E}">
        <p14:creationId xmlns:p14="http://schemas.microsoft.com/office/powerpoint/2010/main" val="577862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Example of using ORB for feature matching</a:t>
            </a:r>
          </a:p>
        </p:txBody>
      </p:sp>
      <p:sp>
        <p:nvSpPr>
          <p:cNvPr id="6" name="Content Placeholder 5"/>
          <p:cNvSpPr>
            <a:spLocks noGrp="1"/>
          </p:cNvSpPr>
          <p:nvPr>
            <p:ph sz="half" idx="1"/>
          </p:nvPr>
        </p:nvSpPr>
        <p:spPr>
          <a:xfrm>
            <a:off x="1205344" y="2011680"/>
            <a:ext cx="9780156" cy="1772535"/>
          </a:xfrm>
        </p:spPr>
        <p:txBody>
          <a:bodyPr/>
          <a:lstStyle/>
          <a:p>
            <a:r>
              <a:rPr lang="en-US" dirty="0"/>
              <a:t>Blue lines are matched “key-point” features of pic to the image</a:t>
            </a:r>
            <a:endParaRPr lang="en-US" b="1" dirty="0"/>
          </a:p>
          <a:p>
            <a:r>
              <a:rPr lang="en-US" dirty="0"/>
              <a:t>This is only showing first 10 matches (the “most matching” point)</a:t>
            </a:r>
          </a:p>
          <a:p>
            <a:r>
              <a:rPr lang="en-US" dirty="0"/>
              <a:t>We see the most matches occur on the snickers box as we want</a:t>
            </a:r>
          </a:p>
          <a:p>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22</a:t>
            </a:fld>
            <a:endParaRPr lang="en-US"/>
          </a:p>
        </p:txBody>
      </p:sp>
      <p:pic>
        <p:nvPicPr>
          <p:cNvPr id="8" name="Content Placeholder 7"/>
          <p:cNvPicPr>
            <a:picLocks noGrp="1" noChangeAspect="1"/>
          </p:cNvPicPr>
          <p:nvPr>
            <p:ph sz="half" idx="2"/>
          </p:nvPr>
        </p:nvPicPr>
        <p:blipFill>
          <a:blip r:embed="rId3"/>
          <a:stretch>
            <a:fillRect/>
          </a:stretch>
        </p:blipFill>
        <p:spPr>
          <a:xfrm>
            <a:off x="1202919" y="3784215"/>
            <a:ext cx="9782581" cy="2638639"/>
          </a:xfrm>
          <a:prstGeom prst="rect">
            <a:avLst/>
          </a:prstGeom>
        </p:spPr>
      </p:pic>
    </p:spTree>
    <p:extLst>
      <p:ext uri="{BB962C8B-B14F-4D97-AF65-F5344CB8AC3E}">
        <p14:creationId xmlns:p14="http://schemas.microsoft.com/office/powerpoint/2010/main" val="252552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#2: Deep Learning</a:t>
            </a:r>
          </a:p>
        </p:txBody>
      </p:sp>
      <p:sp>
        <p:nvSpPr>
          <p:cNvPr id="5" name="Slide Number Placeholder 4"/>
          <p:cNvSpPr>
            <a:spLocks noGrp="1"/>
          </p:cNvSpPr>
          <p:nvPr>
            <p:ph type="sldNum" sz="quarter" idx="12"/>
          </p:nvPr>
        </p:nvSpPr>
        <p:spPr/>
        <p:txBody>
          <a:bodyPr/>
          <a:lstStyle/>
          <a:p>
            <a:fld id="{3F7797E6-B248-406C-B9DE-003C14E63641}" type="slidenum">
              <a:rPr lang="en-US" smtClean="0"/>
              <a:t>23</a:t>
            </a:fld>
            <a:endParaRPr lang="en-US"/>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t="8762" b="9423"/>
          <a:stretch/>
        </p:blipFill>
        <p:spPr>
          <a:xfrm>
            <a:off x="279067" y="3073136"/>
            <a:ext cx="1376362" cy="1126063"/>
          </a:xfrm>
          <a:prstGeom prst="rect">
            <a:avLst/>
          </a:prstGeom>
        </p:spPr>
      </p:pic>
      <p:sp>
        <p:nvSpPr>
          <p:cNvPr id="11" name="TextBox 10"/>
          <p:cNvSpPr txBox="1"/>
          <p:nvPr/>
        </p:nvSpPr>
        <p:spPr>
          <a:xfrm>
            <a:off x="279067" y="2722658"/>
            <a:ext cx="1376362" cy="369332"/>
          </a:xfrm>
          <a:prstGeom prst="rect">
            <a:avLst/>
          </a:prstGeom>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a:t>Reese’s</a:t>
            </a:r>
          </a:p>
        </p:txBody>
      </p:sp>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13855" t="13604" r="13424" b="10132"/>
          <a:stretch/>
        </p:blipFill>
        <p:spPr>
          <a:xfrm>
            <a:off x="590151" y="3617707"/>
            <a:ext cx="1376362" cy="1234911"/>
          </a:xfrm>
          <a:prstGeom prst="rect">
            <a:avLst/>
          </a:prstGeom>
        </p:spPr>
      </p:pic>
      <p:sp>
        <p:nvSpPr>
          <p:cNvPr id="14" name="TextBox 13"/>
          <p:cNvSpPr txBox="1"/>
          <p:nvPr/>
        </p:nvSpPr>
        <p:spPr>
          <a:xfrm>
            <a:off x="590151" y="3248375"/>
            <a:ext cx="1376362" cy="369332"/>
          </a:xfrm>
          <a:prstGeom prst="rect">
            <a:avLst/>
          </a:prstGeom>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a:t>Milky Way</a:t>
            </a:r>
          </a:p>
        </p:txBody>
      </p:sp>
      <p:sp>
        <p:nvSpPr>
          <p:cNvPr id="15" name="TextBox 14"/>
          <p:cNvSpPr txBox="1"/>
          <p:nvPr/>
        </p:nvSpPr>
        <p:spPr>
          <a:xfrm>
            <a:off x="228244" y="2277462"/>
            <a:ext cx="1851389" cy="369332"/>
          </a:xfrm>
          <a:prstGeom prst="rect">
            <a:avLst/>
          </a:prstGeom>
          <a:noFill/>
        </p:spPr>
        <p:txBody>
          <a:bodyPr wrap="square" rtlCol="0">
            <a:spAutoFit/>
          </a:bodyPr>
          <a:lstStyle/>
          <a:p>
            <a:pPr algn="ctr"/>
            <a:r>
              <a:rPr lang="en-US" b="1" dirty="0"/>
              <a:t>Training Images</a:t>
            </a:r>
          </a:p>
        </p:txBody>
      </p:sp>
      <p:sp>
        <p:nvSpPr>
          <p:cNvPr id="16" name="Arrow: Notched Right 15"/>
          <p:cNvSpPr/>
          <p:nvPr/>
        </p:nvSpPr>
        <p:spPr>
          <a:xfrm>
            <a:off x="2226774" y="3201240"/>
            <a:ext cx="1144335" cy="608422"/>
          </a:xfrm>
          <a:prstGeom prst="notched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aphicFrame>
        <p:nvGraphicFramePr>
          <p:cNvPr id="20" name="Diagram 19"/>
          <p:cNvGraphicFramePr/>
          <p:nvPr>
            <p:extLst>
              <p:ext uri="{D42A27DB-BD31-4B8C-83A1-F6EECF244321}">
                <p14:modId xmlns:p14="http://schemas.microsoft.com/office/powerpoint/2010/main" val="1183411539"/>
              </p:ext>
            </p:extLst>
          </p:nvPr>
        </p:nvGraphicFramePr>
        <p:xfrm>
          <a:off x="3738749" y="2516954"/>
          <a:ext cx="4510202" cy="207389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1" name="TextBox 20"/>
          <p:cNvSpPr txBox="1"/>
          <p:nvPr/>
        </p:nvSpPr>
        <p:spPr>
          <a:xfrm>
            <a:off x="4040406" y="2277462"/>
            <a:ext cx="3981802" cy="369332"/>
          </a:xfrm>
          <a:prstGeom prst="rect">
            <a:avLst/>
          </a:prstGeom>
          <a:noFill/>
        </p:spPr>
        <p:txBody>
          <a:bodyPr wrap="square" rtlCol="0">
            <a:spAutoFit/>
          </a:bodyPr>
          <a:lstStyle/>
          <a:p>
            <a:r>
              <a:rPr lang="en-US" b="1" dirty="0"/>
              <a:t>Convolutional Neural Network</a:t>
            </a:r>
          </a:p>
        </p:txBody>
      </p:sp>
      <p:pic>
        <p:nvPicPr>
          <p:cNvPr id="22" name="Content Placeholder 10"/>
          <p:cNvPicPr>
            <a:picLocks noGrp="1" noChangeAspect="1"/>
          </p:cNvPicPr>
          <p:nvPr>
            <p:ph sz="half" idx="2"/>
          </p:nvPr>
        </p:nvPicPr>
        <p:blipFill>
          <a:blip r:embed="rId10">
            <a:extLst>
              <a:ext uri="{28A0092B-C50C-407E-A947-70E740481C1C}">
                <a14:useLocalDpi xmlns:a14="http://schemas.microsoft.com/office/drawing/2010/main" val="0"/>
              </a:ext>
            </a:extLst>
          </a:blip>
          <a:stretch>
            <a:fillRect/>
          </a:stretch>
        </p:blipFill>
        <p:spPr>
          <a:xfrm>
            <a:off x="3371109" y="4747421"/>
            <a:ext cx="2923900" cy="1675433"/>
          </a:xfrm>
          <a:prstGeom prst="rect">
            <a:avLst/>
          </a:prstGeom>
        </p:spPr>
      </p:pic>
      <p:sp>
        <p:nvSpPr>
          <p:cNvPr id="23" name="Rectangle 22"/>
          <p:cNvSpPr/>
          <p:nvPr/>
        </p:nvSpPr>
        <p:spPr>
          <a:xfrm>
            <a:off x="3239133" y="6418647"/>
            <a:ext cx="3163046" cy="369332"/>
          </a:xfrm>
          <a:prstGeom prst="rect">
            <a:avLst/>
          </a:prstGeom>
        </p:spPr>
        <p:txBody>
          <a:bodyPr wrap="none">
            <a:spAutoFit/>
          </a:bodyPr>
          <a:lstStyle/>
          <a:p>
            <a:pPr algn="ctr"/>
            <a:r>
              <a:rPr lang="en-US" b="1" dirty="0"/>
              <a:t>Rack Images (i.e. Test Images)</a:t>
            </a:r>
          </a:p>
        </p:txBody>
      </p:sp>
      <p:sp>
        <p:nvSpPr>
          <p:cNvPr id="24" name="Arrow: Notched Right 23"/>
          <p:cNvSpPr/>
          <p:nvPr/>
        </p:nvSpPr>
        <p:spPr>
          <a:xfrm rot="16200000">
            <a:off x="4511866" y="4102057"/>
            <a:ext cx="617580" cy="608422"/>
          </a:xfrm>
          <a:prstGeom prst="notched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pic>
        <p:nvPicPr>
          <p:cNvPr id="25" name="Content Placeholder 10"/>
          <p:cNvPicPr>
            <a:picLocks noGrp="1" noChangeAspect="1"/>
          </p:cNvPicPr>
          <p:nvPr>
            <p:ph sz="half" idx="2"/>
          </p:nvPr>
        </p:nvPicPr>
        <p:blipFill>
          <a:blip r:embed="rId10">
            <a:extLst>
              <a:ext uri="{28A0092B-C50C-407E-A947-70E740481C1C}">
                <a14:useLocalDpi xmlns:a14="http://schemas.microsoft.com/office/drawing/2010/main" val="0"/>
              </a:ext>
            </a:extLst>
          </a:blip>
          <a:stretch>
            <a:fillRect/>
          </a:stretch>
        </p:blipFill>
        <p:spPr>
          <a:xfrm>
            <a:off x="8616591" y="2726795"/>
            <a:ext cx="2923900" cy="1675433"/>
          </a:xfrm>
          <a:prstGeom prst="rect">
            <a:avLst/>
          </a:prstGeom>
        </p:spPr>
      </p:pic>
      <p:sp>
        <p:nvSpPr>
          <p:cNvPr id="26" name="TextBox 25"/>
          <p:cNvSpPr txBox="1"/>
          <p:nvPr/>
        </p:nvSpPr>
        <p:spPr>
          <a:xfrm>
            <a:off x="9643991" y="3050148"/>
            <a:ext cx="754392" cy="276999"/>
          </a:xfrm>
          <a:prstGeom prst="rect">
            <a:avLst/>
          </a:prstGeom>
          <a:noFill/>
        </p:spPr>
        <p:txBody>
          <a:bodyPr wrap="square" rtlCol="0">
            <a:spAutoFit/>
          </a:bodyPr>
          <a:lstStyle/>
          <a:p>
            <a:r>
              <a:rPr lang="en-US" sz="1200" dirty="0"/>
              <a:t>Reese’s</a:t>
            </a:r>
          </a:p>
        </p:txBody>
      </p:sp>
      <p:sp>
        <p:nvSpPr>
          <p:cNvPr id="27" name="TextBox 26"/>
          <p:cNvSpPr txBox="1"/>
          <p:nvPr/>
        </p:nvSpPr>
        <p:spPr>
          <a:xfrm>
            <a:off x="9464883" y="3420906"/>
            <a:ext cx="754392" cy="276999"/>
          </a:xfrm>
          <a:prstGeom prst="rect">
            <a:avLst/>
          </a:prstGeom>
          <a:noFill/>
        </p:spPr>
        <p:txBody>
          <a:bodyPr wrap="square" rtlCol="0">
            <a:spAutoFit/>
          </a:bodyPr>
          <a:lstStyle/>
          <a:p>
            <a:r>
              <a:rPr lang="en-US" sz="1200" dirty="0"/>
              <a:t>Reese’s</a:t>
            </a:r>
          </a:p>
        </p:txBody>
      </p:sp>
      <p:sp>
        <p:nvSpPr>
          <p:cNvPr id="28" name="TextBox 27"/>
          <p:cNvSpPr txBox="1"/>
          <p:nvPr/>
        </p:nvSpPr>
        <p:spPr>
          <a:xfrm>
            <a:off x="10143241" y="3780036"/>
            <a:ext cx="853315" cy="276999"/>
          </a:xfrm>
          <a:prstGeom prst="rect">
            <a:avLst/>
          </a:prstGeom>
          <a:noFill/>
        </p:spPr>
        <p:txBody>
          <a:bodyPr wrap="square" rtlCol="0">
            <a:spAutoFit/>
          </a:bodyPr>
          <a:lstStyle/>
          <a:p>
            <a:r>
              <a:rPr lang="en-US" sz="1200" dirty="0"/>
              <a:t>Milk Way</a:t>
            </a:r>
          </a:p>
        </p:txBody>
      </p:sp>
      <p:sp>
        <p:nvSpPr>
          <p:cNvPr id="29" name="TextBox 28"/>
          <p:cNvSpPr txBox="1"/>
          <p:nvPr/>
        </p:nvSpPr>
        <p:spPr>
          <a:xfrm>
            <a:off x="8616591" y="2277462"/>
            <a:ext cx="2923900" cy="369332"/>
          </a:xfrm>
          <a:prstGeom prst="rect">
            <a:avLst/>
          </a:prstGeom>
          <a:noFill/>
        </p:spPr>
        <p:txBody>
          <a:bodyPr wrap="square" rtlCol="0">
            <a:spAutoFit/>
          </a:bodyPr>
          <a:lstStyle/>
          <a:p>
            <a:pPr algn="ctr"/>
            <a:r>
              <a:rPr lang="en-US" b="1" dirty="0"/>
              <a:t>Output</a:t>
            </a:r>
          </a:p>
        </p:txBody>
      </p:sp>
    </p:spTree>
    <p:extLst>
      <p:ext uri="{BB962C8B-B14F-4D97-AF65-F5344CB8AC3E}">
        <p14:creationId xmlns:p14="http://schemas.microsoft.com/office/powerpoint/2010/main" val="1637823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9" y="284176"/>
            <a:ext cx="9901856" cy="1508760"/>
          </a:xfrm>
        </p:spPr>
        <p:txBody>
          <a:bodyPr/>
          <a:lstStyle/>
          <a:p>
            <a:r>
              <a:rPr lang="en-US" dirty="0"/>
              <a:t>Deep Learning | software Comparison</a:t>
            </a:r>
          </a:p>
        </p:txBody>
      </p:sp>
      <p:sp>
        <p:nvSpPr>
          <p:cNvPr id="4" name="Slide Number Placeholder 3"/>
          <p:cNvSpPr>
            <a:spLocks noGrp="1"/>
          </p:cNvSpPr>
          <p:nvPr>
            <p:ph type="sldNum" sz="quarter" idx="12"/>
          </p:nvPr>
        </p:nvSpPr>
        <p:spPr/>
        <p:txBody>
          <a:bodyPr/>
          <a:lstStyle/>
          <a:p>
            <a:fld id="{3F7797E6-B248-406C-B9DE-003C14E63641}" type="slidenum">
              <a:rPr lang="en-US" smtClean="0"/>
              <a:t>24</a:t>
            </a:fld>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496969470"/>
              </p:ext>
            </p:extLst>
          </p:nvPr>
        </p:nvGraphicFramePr>
        <p:xfrm>
          <a:off x="292231" y="1781666"/>
          <a:ext cx="11660955" cy="45109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2696540" y="6236084"/>
            <a:ext cx="6798920" cy="738664"/>
          </a:xfrm>
          <a:prstGeom prst="rect">
            <a:avLst/>
          </a:prstGeom>
          <a:noFill/>
        </p:spPr>
        <p:txBody>
          <a:bodyPr wrap="square" rtlCol="0">
            <a:spAutoFit/>
          </a:bodyPr>
          <a:lstStyle/>
          <a:p>
            <a:r>
              <a:rPr lang="en-US" sz="1400" dirty="0"/>
              <a:t>More Information:</a:t>
            </a:r>
            <a:r>
              <a:rPr lang="en-US" sz="1400" i="1" dirty="0"/>
              <a:t>	</a:t>
            </a:r>
            <a:r>
              <a:rPr lang="en-US" sz="1400" dirty="0">
                <a:hlinkClick r:id="rId8"/>
              </a:rPr>
              <a:t>https://github.com/zer0n/deepframeworks</a:t>
            </a:r>
            <a:endParaRPr lang="en-US" sz="1400" dirty="0"/>
          </a:p>
          <a:p>
            <a:r>
              <a:rPr lang="en-US" sz="1400" i="1" dirty="0"/>
              <a:t>			</a:t>
            </a:r>
            <a:r>
              <a:rPr lang="en-US" sz="1400" dirty="0">
                <a:hlinkClick r:id="rId9"/>
              </a:rPr>
              <a:t>https://en.wikipedia.org/wiki/Comparison_of_deep_learning_software</a:t>
            </a:r>
            <a:endParaRPr lang="en-US" sz="1400" dirty="0"/>
          </a:p>
          <a:p>
            <a:endParaRPr lang="en-US" sz="1400" i="1" dirty="0"/>
          </a:p>
        </p:txBody>
      </p:sp>
      <p:pic>
        <p:nvPicPr>
          <p:cNvPr id="8" name="Picture 7"/>
          <p:cNvPicPr>
            <a:picLocks noChangeAspect="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318235" y="2182518"/>
            <a:ext cx="1182972" cy="272084"/>
          </a:xfrm>
          <a:prstGeom prst="rect">
            <a:avLst/>
          </a:prstGeom>
        </p:spPr>
      </p:pic>
    </p:spTree>
    <p:extLst>
      <p:ext uri="{BB962C8B-B14F-4D97-AF65-F5344CB8AC3E}">
        <p14:creationId xmlns:p14="http://schemas.microsoft.com/office/powerpoint/2010/main" val="8267367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 | Tool Selection</a:t>
            </a:r>
          </a:p>
        </p:txBody>
      </p:sp>
      <p:sp>
        <p:nvSpPr>
          <p:cNvPr id="4" name="Slide Number Placeholder 3"/>
          <p:cNvSpPr>
            <a:spLocks noGrp="1"/>
          </p:cNvSpPr>
          <p:nvPr>
            <p:ph type="sldNum" sz="quarter" idx="12"/>
          </p:nvPr>
        </p:nvSpPr>
        <p:spPr/>
        <p:txBody>
          <a:bodyPr/>
          <a:lstStyle/>
          <a:p>
            <a:fld id="{3F7797E6-B248-406C-B9DE-003C14E63641}" type="slidenum">
              <a:rPr lang="en-US" smtClean="0"/>
              <a:t>25</a:t>
            </a:fld>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873513724"/>
              </p:ext>
            </p:extLst>
          </p:nvPr>
        </p:nvGraphicFramePr>
        <p:xfrm>
          <a:off x="578840" y="2038525"/>
          <a:ext cx="11115413" cy="41797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07451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9" y="284176"/>
            <a:ext cx="9784080" cy="1508760"/>
          </a:xfrm>
        </p:spPr>
        <p:txBody>
          <a:bodyPr>
            <a:normAutofit/>
          </a:bodyPr>
          <a:lstStyle/>
          <a:p>
            <a:r>
              <a:rPr lang="en-US" dirty="0"/>
              <a:t>Deep LEARNING | Model Selection</a:t>
            </a:r>
          </a:p>
        </p:txBody>
      </p:sp>
      <p:sp>
        <p:nvSpPr>
          <p:cNvPr id="3" name="Content Placeholder 2"/>
          <p:cNvSpPr>
            <a:spLocks noGrp="1"/>
          </p:cNvSpPr>
          <p:nvPr>
            <p:ph idx="1"/>
          </p:nvPr>
        </p:nvSpPr>
        <p:spPr>
          <a:xfrm>
            <a:off x="243281" y="2011680"/>
            <a:ext cx="7223279" cy="4206240"/>
          </a:xfrm>
        </p:spPr>
        <p:txBody>
          <a:bodyPr>
            <a:normAutofit/>
          </a:bodyPr>
          <a:lstStyle/>
          <a:p>
            <a:pPr marL="0" indent="0">
              <a:buNone/>
            </a:pPr>
            <a:r>
              <a:rPr lang="en-US" sz="2600" b="1" i="1" dirty="0"/>
              <a:t>Model: </a:t>
            </a:r>
            <a:r>
              <a:rPr lang="en-US" sz="2600" b="1" dirty="0"/>
              <a:t>Faster R-CNN</a:t>
            </a:r>
          </a:p>
          <a:p>
            <a:pPr marL="0" indent="0">
              <a:buNone/>
            </a:pPr>
            <a:r>
              <a:rPr lang="en-US" sz="2600" b="1" i="1" dirty="0"/>
              <a:t>Authors: </a:t>
            </a:r>
            <a:r>
              <a:rPr lang="en-US" sz="2600" b="1" dirty="0" err="1"/>
              <a:t>Shaoqing</a:t>
            </a:r>
            <a:r>
              <a:rPr lang="en-US" sz="2600" b="1" dirty="0"/>
              <a:t> Ren, </a:t>
            </a:r>
            <a:r>
              <a:rPr lang="en-US" sz="2600" b="1" dirty="0" err="1"/>
              <a:t>Kaiming</a:t>
            </a:r>
            <a:r>
              <a:rPr lang="en-US" sz="2600" b="1" dirty="0"/>
              <a:t> He, Ross </a:t>
            </a:r>
            <a:r>
              <a:rPr lang="en-US" sz="2600" b="1" dirty="0" err="1"/>
              <a:t>Girshick</a:t>
            </a:r>
            <a:r>
              <a:rPr lang="en-US" sz="2600" b="1" dirty="0"/>
              <a:t>, Jian Sun</a:t>
            </a:r>
          </a:p>
          <a:p>
            <a:r>
              <a:rPr lang="en-US" dirty="0"/>
              <a:t>Performs region proposal (i.e. object detection) and object classification in a single, linked convolutional neural network.</a:t>
            </a:r>
          </a:p>
          <a:p>
            <a:r>
              <a:rPr lang="en-US" dirty="0"/>
              <a:t>Information is shared between region proposal &amp; classification layers, greatly increasing run-time to near real-time (i.e. Production-ready system).</a:t>
            </a:r>
          </a:p>
        </p:txBody>
      </p:sp>
      <p:sp>
        <p:nvSpPr>
          <p:cNvPr id="4" name="Slide Number Placeholder 3"/>
          <p:cNvSpPr>
            <a:spLocks noGrp="1"/>
          </p:cNvSpPr>
          <p:nvPr>
            <p:ph type="sldNum" sz="quarter" idx="12"/>
          </p:nvPr>
        </p:nvSpPr>
        <p:spPr>
          <a:xfrm>
            <a:off x="10658927" y="6422854"/>
            <a:ext cx="946264" cy="365125"/>
          </a:xfrm>
        </p:spPr>
        <p:txBody>
          <a:bodyPr>
            <a:normAutofit/>
          </a:bodyPr>
          <a:lstStyle/>
          <a:p>
            <a:fld id="{3F7797E6-B248-406C-B9DE-003C14E63641}" type="slidenum">
              <a:rPr lang="en-US" smtClean="0">
                <a:solidFill>
                  <a:srgbClr val="FFFFFF"/>
                </a:solidFill>
              </a:rPr>
              <a:pPr/>
              <a:t>26</a:t>
            </a:fld>
            <a:endParaRPr lang="en-US">
              <a:solidFill>
                <a:srgbClr val="FFFFFF"/>
              </a:solidFill>
            </a:endParaRPr>
          </a:p>
        </p:txBody>
      </p:sp>
      <p:sp>
        <p:nvSpPr>
          <p:cNvPr id="15" name="TextBox 14"/>
          <p:cNvSpPr txBox="1"/>
          <p:nvPr/>
        </p:nvSpPr>
        <p:spPr>
          <a:xfrm>
            <a:off x="784728" y="6217920"/>
            <a:ext cx="6798920" cy="738664"/>
          </a:xfrm>
          <a:prstGeom prst="rect">
            <a:avLst/>
          </a:prstGeom>
          <a:noFill/>
        </p:spPr>
        <p:txBody>
          <a:bodyPr wrap="square" rtlCol="0">
            <a:spAutoFit/>
          </a:bodyPr>
          <a:lstStyle/>
          <a:p>
            <a:r>
              <a:rPr lang="en-US" sz="1400" dirty="0"/>
              <a:t>Sources:</a:t>
            </a:r>
            <a:r>
              <a:rPr lang="en-US" sz="1400" i="1" dirty="0"/>
              <a:t>	</a:t>
            </a:r>
            <a:r>
              <a:rPr lang="en-US" sz="1400" dirty="0">
                <a:hlinkClick r:id="rId3"/>
              </a:rPr>
              <a:t>https://arxiv.org/pdf/1506.01497v3.pdf</a:t>
            </a:r>
            <a:endParaRPr lang="en-US" sz="1400" dirty="0"/>
          </a:p>
          <a:p>
            <a:r>
              <a:rPr lang="en-US" sz="1400" i="1" dirty="0"/>
              <a:t>		</a:t>
            </a:r>
            <a:r>
              <a:rPr lang="en-US" sz="1400" dirty="0">
                <a:hlinkClick r:id="rId4"/>
              </a:rPr>
              <a:t>https://github.com/rbgirshick/py-faster-rcnn</a:t>
            </a:r>
            <a:endParaRPr lang="en-US" sz="1400" dirty="0"/>
          </a:p>
          <a:p>
            <a:endParaRPr lang="en-US" sz="1400" i="1" dirty="0"/>
          </a:p>
        </p:txBody>
      </p:sp>
      <p:pic>
        <p:nvPicPr>
          <p:cNvPr id="16" name="Picture 15"/>
          <p:cNvPicPr>
            <a:picLocks noChangeAspect="1"/>
          </p:cNvPicPr>
          <p:nvPr/>
        </p:nvPicPr>
        <p:blipFill rotWithShape="1">
          <a:blip r:embed="rId5"/>
          <a:srcRect t="2510"/>
          <a:stretch/>
        </p:blipFill>
        <p:spPr>
          <a:xfrm>
            <a:off x="7725124" y="2046913"/>
            <a:ext cx="4370455" cy="4300439"/>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9990666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9" y="284176"/>
            <a:ext cx="9784080" cy="1508760"/>
          </a:xfrm>
        </p:spPr>
        <p:txBody>
          <a:bodyPr>
            <a:normAutofit/>
          </a:bodyPr>
          <a:lstStyle/>
          <a:p>
            <a:r>
              <a:rPr lang="en-US" dirty="0"/>
              <a:t>Deep LEARNING | Faster R-CNN</a:t>
            </a:r>
          </a:p>
        </p:txBody>
      </p:sp>
      <p:sp>
        <p:nvSpPr>
          <p:cNvPr id="4" name="Slide Number Placeholder 3"/>
          <p:cNvSpPr>
            <a:spLocks noGrp="1"/>
          </p:cNvSpPr>
          <p:nvPr>
            <p:ph type="sldNum" sz="quarter" idx="12"/>
          </p:nvPr>
        </p:nvSpPr>
        <p:spPr>
          <a:xfrm>
            <a:off x="10658927" y="6422854"/>
            <a:ext cx="946264" cy="365125"/>
          </a:xfrm>
        </p:spPr>
        <p:txBody>
          <a:bodyPr>
            <a:normAutofit/>
          </a:bodyPr>
          <a:lstStyle/>
          <a:p>
            <a:fld id="{3F7797E6-B248-406C-B9DE-003C14E63641}" type="slidenum">
              <a:rPr lang="en-US" smtClean="0">
                <a:solidFill>
                  <a:srgbClr val="FFFFFF"/>
                </a:solidFill>
              </a:rPr>
              <a:pPr/>
              <a:t>27</a:t>
            </a:fld>
            <a:endParaRPr lang="en-US">
              <a:solidFill>
                <a:srgbClr val="FFFFFF"/>
              </a:solidFill>
            </a:endParaRPr>
          </a:p>
        </p:txBody>
      </p:sp>
      <p:pic>
        <p:nvPicPr>
          <p:cNvPr id="6" name="Picture 5"/>
          <p:cNvPicPr>
            <a:picLocks noChangeAspect="1"/>
          </p:cNvPicPr>
          <p:nvPr/>
        </p:nvPicPr>
        <p:blipFill>
          <a:blip r:embed="rId3"/>
          <a:stretch>
            <a:fillRect/>
          </a:stretch>
        </p:blipFill>
        <p:spPr>
          <a:xfrm>
            <a:off x="648509" y="2138982"/>
            <a:ext cx="10894983" cy="417394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4116922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Modeling Challenges</a:t>
            </a:r>
          </a:p>
        </p:txBody>
      </p:sp>
      <p:sp>
        <p:nvSpPr>
          <p:cNvPr id="6" name="Content Placeholder 5"/>
          <p:cNvSpPr>
            <a:spLocks noGrp="1"/>
          </p:cNvSpPr>
          <p:nvPr>
            <p:ph sz="half" idx="1"/>
          </p:nvPr>
        </p:nvSpPr>
        <p:spPr>
          <a:xfrm>
            <a:off x="1205344" y="2011680"/>
            <a:ext cx="4754880" cy="4846320"/>
          </a:xfrm>
        </p:spPr>
        <p:txBody>
          <a:bodyPr>
            <a:normAutofit/>
          </a:bodyPr>
          <a:lstStyle/>
          <a:p>
            <a:r>
              <a:rPr lang="en-US" dirty="0"/>
              <a:t>Software issues (deep learning platforms)</a:t>
            </a:r>
          </a:p>
          <a:p>
            <a:pPr lvl="1"/>
            <a:r>
              <a:rPr lang="en-US" dirty="0"/>
              <a:t>Difficult to install</a:t>
            </a:r>
          </a:p>
          <a:p>
            <a:pPr lvl="1"/>
            <a:r>
              <a:rPr lang="en-US" dirty="0"/>
              <a:t>Steep learning curve</a:t>
            </a:r>
          </a:p>
          <a:p>
            <a:r>
              <a:rPr lang="en-US" dirty="0"/>
              <a:t>Quality of images</a:t>
            </a:r>
          </a:p>
          <a:p>
            <a:pPr lvl="1"/>
            <a:r>
              <a:rPr lang="en-US" dirty="0"/>
              <a:t>Low resolution/blurry</a:t>
            </a:r>
          </a:p>
          <a:p>
            <a:pPr lvl="1"/>
            <a:r>
              <a:rPr lang="en-US" dirty="0"/>
              <a:t>Glare</a:t>
            </a:r>
          </a:p>
          <a:p>
            <a:r>
              <a:rPr lang="en-US" dirty="0"/>
              <a:t>Image angles and distances</a:t>
            </a:r>
          </a:p>
          <a:p>
            <a:pPr lvl="1"/>
            <a:r>
              <a:rPr lang="en-US" dirty="0"/>
              <a:t>Rack placement varies for different images</a:t>
            </a:r>
          </a:p>
          <a:p>
            <a:pPr lvl="1"/>
            <a:r>
              <a:rPr lang="en-US" dirty="0"/>
              <a:t>Image does not always capture entire rack </a:t>
            </a:r>
          </a:p>
          <a:p>
            <a:endParaRPr lang="en-US" dirty="0"/>
          </a:p>
          <a:p>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28</a:t>
            </a:fld>
            <a:endParaRPr lang="en-US"/>
          </a:p>
        </p:txBody>
      </p:sp>
      <p:pic>
        <p:nvPicPr>
          <p:cNvPr id="13" name="Content Placeholder 1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30938" y="2331840"/>
            <a:ext cx="4754562" cy="3565921"/>
          </a:xfrm>
        </p:spPr>
      </p:pic>
    </p:spTree>
    <p:extLst>
      <p:ext uri="{BB962C8B-B14F-4D97-AF65-F5344CB8AC3E}">
        <p14:creationId xmlns:p14="http://schemas.microsoft.com/office/powerpoint/2010/main" val="24279171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Challenges</a:t>
            </a:r>
          </a:p>
        </p:txBody>
      </p:sp>
      <p:sp>
        <p:nvSpPr>
          <p:cNvPr id="3" name="Content Placeholder 2"/>
          <p:cNvSpPr>
            <a:spLocks noGrp="1"/>
          </p:cNvSpPr>
          <p:nvPr>
            <p:ph sz="half" idx="1"/>
          </p:nvPr>
        </p:nvSpPr>
        <p:spPr>
          <a:xfrm>
            <a:off x="1205344" y="2011680"/>
            <a:ext cx="4754880" cy="4411174"/>
          </a:xfrm>
        </p:spPr>
        <p:txBody>
          <a:bodyPr/>
          <a:lstStyle/>
          <a:p>
            <a:r>
              <a:rPr lang="en-US" dirty="0"/>
              <a:t>Misplaced products (e.g. Reese’s in a Snickers box)</a:t>
            </a:r>
          </a:p>
          <a:p>
            <a:r>
              <a:rPr lang="en-US" dirty="0"/>
              <a:t>Background noise</a:t>
            </a:r>
          </a:p>
          <a:p>
            <a:r>
              <a:rPr lang="en-US" dirty="0"/>
              <a:t>Image does not always capture entire rack</a:t>
            </a:r>
          </a:p>
          <a:p>
            <a:endParaRPr lang="en-US" dirty="0"/>
          </a:p>
          <a:p>
            <a:endParaRPr lang="en-US" dirty="0"/>
          </a:p>
          <a:p>
            <a:endParaRPr lang="en-US"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30938" y="2331840"/>
            <a:ext cx="4754562" cy="3565921"/>
          </a:xfrm>
        </p:spPr>
      </p:pic>
      <p:sp>
        <p:nvSpPr>
          <p:cNvPr id="5" name="Slide Number Placeholder 4"/>
          <p:cNvSpPr>
            <a:spLocks noGrp="1"/>
          </p:cNvSpPr>
          <p:nvPr>
            <p:ph type="sldNum" sz="quarter" idx="12"/>
          </p:nvPr>
        </p:nvSpPr>
        <p:spPr/>
        <p:txBody>
          <a:bodyPr/>
          <a:lstStyle/>
          <a:p>
            <a:fld id="{3F7797E6-B248-406C-B9DE-003C14E63641}" type="slidenum">
              <a:rPr lang="en-US" smtClean="0"/>
              <a:t>29</a:t>
            </a:fld>
            <a:endParaRPr lang="en-US"/>
          </a:p>
        </p:txBody>
      </p:sp>
    </p:spTree>
    <p:extLst>
      <p:ext uri="{BB962C8B-B14F-4D97-AF65-F5344CB8AC3E}">
        <p14:creationId xmlns:p14="http://schemas.microsoft.com/office/powerpoint/2010/main" val="921852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Case</a:t>
            </a:r>
          </a:p>
        </p:txBody>
      </p:sp>
      <p:sp>
        <p:nvSpPr>
          <p:cNvPr id="3" name="Content Placeholder 2"/>
          <p:cNvSpPr>
            <a:spLocks noGrp="1"/>
          </p:cNvSpPr>
          <p:nvPr>
            <p:ph idx="1"/>
          </p:nvPr>
        </p:nvSpPr>
        <p:spPr>
          <a:xfrm>
            <a:off x="1202919" y="2011680"/>
            <a:ext cx="9784080" cy="4411174"/>
          </a:xfrm>
        </p:spPr>
        <p:txBody>
          <a:bodyPr/>
          <a:lstStyle/>
          <a:p>
            <a:r>
              <a:rPr lang="en-US" dirty="0"/>
              <a:t>PoP rack is a major revenue generator for retailers</a:t>
            </a:r>
          </a:p>
          <a:p>
            <a:pPr lvl="1"/>
            <a:r>
              <a:rPr lang="en-US" dirty="0"/>
              <a:t>Nets on average $24,000 per rack per year</a:t>
            </a:r>
          </a:p>
          <a:p>
            <a:r>
              <a:rPr lang="en-US" dirty="0"/>
              <a:t>Retailers face a significant challenge keeping their PoP racks stocked and in compliance with product placement agreements</a:t>
            </a:r>
          </a:p>
          <a:p>
            <a:r>
              <a:rPr lang="en-US" dirty="0"/>
              <a:t>PopSpots already has tablets in place with cameras pointed directly at racks used primarily for customer “look” tracking</a:t>
            </a:r>
          </a:p>
          <a:p>
            <a:r>
              <a:rPr lang="en-US" dirty="0"/>
              <a:t>Stock check service would incur limited costs beyond its development and position well with the company’s long-term strategy of leveraging innovative technology to create value at retailer’s PoP</a:t>
            </a:r>
          </a:p>
        </p:txBody>
      </p:sp>
      <p:sp>
        <p:nvSpPr>
          <p:cNvPr id="4" name="Slide Number Placeholder 3"/>
          <p:cNvSpPr>
            <a:spLocks noGrp="1"/>
          </p:cNvSpPr>
          <p:nvPr>
            <p:ph type="sldNum" sz="quarter" idx="12"/>
          </p:nvPr>
        </p:nvSpPr>
        <p:spPr/>
        <p:txBody>
          <a:bodyPr/>
          <a:lstStyle/>
          <a:p>
            <a:fld id="{3F7797E6-B248-406C-B9DE-003C14E63641}" type="slidenum">
              <a:rPr lang="en-US" smtClean="0"/>
              <a:t>3</a:t>
            </a:fld>
            <a:endParaRPr lang="en-US"/>
          </a:p>
        </p:txBody>
      </p:sp>
    </p:spTree>
    <p:extLst>
      <p:ext uri="{BB962C8B-B14F-4D97-AF65-F5344CB8AC3E}">
        <p14:creationId xmlns:p14="http://schemas.microsoft.com/office/powerpoint/2010/main" val="35951215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4" name="Slide Number Placeholder 3"/>
          <p:cNvSpPr>
            <a:spLocks noGrp="1"/>
          </p:cNvSpPr>
          <p:nvPr>
            <p:ph type="sldNum" sz="quarter" idx="12"/>
          </p:nvPr>
        </p:nvSpPr>
        <p:spPr/>
        <p:txBody>
          <a:bodyPr/>
          <a:lstStyle/>
          <a:p>
            <a:fld id="{3F7797E6-B248-406C-B9DE-003C14E63641}" type="slidenum">
              <a:rPr lang="en-US" smtClean="0"/>
              <a:t>30</a:t>
            </a:fld>
            <a:endParaRPr lang="en-US"/>
          </a:p>
        </p:txBody>
      </p:sp>
      <p:graphicFrame>
        <p:nvGraphicFramePr>
          <p:cNvPr id="6" name="Diagram 5"/>
          <p:cNvGraphicFramePr/>
          <p:nvPr>
            <p:extLst>
              <p:ext uri="{D42A27DB-BD31-4B8C-83A1-F6EECF244321}">
                <p14:modId xmlns:p14="http://schemas.microsoft.com/office/powerpoint/2010/main" val="2156279586"/>
              </p:ext>
            </p:extLst>
          </p:nvPr>
        </p:nvGraphicFramePr>
        <p:xfrm>
          <a:off x="1202919" y="1792936"/>
          <a:ext cx="9784080" cy="46299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272430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idx="1"/>
          </p:nvPr>
        </p:nvSpPr>
        <p:spPr/>
        <p:txBody>
          <a:bodyPr anchor="ctr">
            <a:normAutofit/>
          </a:bodyPr>
          <a:lstStyle/>
          <a:p>
            <a:pPr marL="0" indent="0" algn="ctr">
              <a:buNone/>
            </a:pPr>
            <a:r>
              <a:rPr lang="en-US" sz="30000" dirty="0">
                <a:latin typeface="Algerian" panose="04020705040A02060702" pitchFamily="82" charset="0"/>
              </a:rPr>
              <a:t>?</a:t>
            </a:r>
          </a:p>
        </p:txBody>
      </p:sp>
      <p:sp>
        <p:nvSpPr>
          <p:cNvPr id="4" name="Slide Number Placeholder 3"/>
          <p:cNvSpPr>
            <a:spLocks noGrp="1"/>
          </p:cNvSpPr>
          <p:nvPr>
            <p:ph type="sldNum" sz="quarter" idx="12"/>
          </p:nvPr>
        </p:nvSpPr>
        <p:spPr/>
        <p:txBody>
          <a:bodyPr/>
          <a:lstStyle/>
          <a:p>
            <a:fld id="{3F7797E6-B248-406C-B9DE-003C14E63641}" type="slidenum">
              <a:rPr lang="en-US" smtClean="0"/>
              <a:t>31</a:t>
            </a:fld>
            <a:endParaRPr lang="en-US"/>
          </a:p>
        </p:txBody>
      </p:sp>
    </p:spTree>
    <p:extLst>
      <p:ext uri="{BB962C8B-B14F-4D97-AF65-F5344CB8AC3E}">
        <p14:creationId xmlns:p14="http://schemas.microsoft.com/office/powerpoint/2010/main" val="2723283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3" name="Content Placeholder 2"/>
          <p:cNvSpPr>
            <a:spLocks noGrp="1"/>
          </p:cNvSpPr>
          <p:nvPr>
            <p:ph idx="1"/>
          </p:nvPr>
        </p:nvSpPr>
        <p:spPr/>
        <p:txBody>
          <a:bodyPr/>
          <a:lstStyle/>
          <a:p>
            <a:r>
              <a:rPr lang="en-US" dirty="0"/>
              <a:t>Paper about ORB: </a:t>
            </a:r>
            <a:r>
              <a:rPr lang="en-US" dirty="0">
                <a:hlinkClick r:id="rId2"/>
              </a:rPr>
              <a:t>http://www.willowgarage.com/sites/default/files/orb_final.pdf</a:t>
            </a:r>
            <a:endParaRPr lang="en-US" dirty="0"/>
          </a:p>
          <a:p>
            <a:pPr lvl="1"/>
            <a:r>
              <a:rPr lang="en-US" dirty="0">
                <a:hlinkClick r:id="rId3"/>
              </a:rPr>
              <a:t>http://docs.opencv.org/3.0-beta/doc/py_tutorials/py_feature2d/py_orb/py_orb.html</a:t>
            </a:r>
            <a:endParaRPr lang="en-US" dirty="0"/>
          </a:p>
          <a:p>
            <a:r>
              <a:rPr lang="en-US" dirty="0"/>
              <a:t>FAST- </a:t>
            </a:r>
            <a:r>
              <a:rPr lang="en-US" dirty="0">
                <a:hlinkClick r:id="rId4"/>
              </a:rPr>
              <a:t>http://docs.opencv.org/3.0-beta/doc/py_tutorials/py_feature2d/py_fast/py_fast.html</a:t>
            </a:r>
            <a:endParaRPr lang="en-US" dirty="0"/>
          </a:p>
          <a:p>
            <a:r>
              <a:rPr lang="en-US" dirty="0"/>
              <a:t>BRIEF - </a:t>
            </a:r>
            <a:r>
              <a:rPr lang="en-US" dirty="0">
                <a:hlinkClick r:id="rId5"/>
              </a:rPr>
              <a:t>http://www.robots.ox.ac.uk/~vgg/rg/papers/CalonderLSF10.pdf</a:t>
            </a:r>
            <a:endParaRPr lang="en-US" dirty="0"/>
          </a:p>
          <a:p>
            <a:pPr lvl="1"/>
            <a:r>
              <a:rPr lang="en-US" dirty="0"/>
              <a:t>http://docs.opencv.org/3.1.0/dc/d7d/tutorial_py_brief.html</a:t>
            </a:r>
          </a:p>
          <a:p>
            <a:r>
              <a:rPr lang="en-US" dirty="0"/>
              <a:t>Animations for Kernel Convolution: </a:t>
            </a:r>
            <a:r>
              <a:rPr lang="en-US" dirty="0">
                <a:hlinkClick r:id="rId6"/>
              </a:rPr>
              <a:t>https://www.youtube.com/watch?v=C_zFhWdM4ic</a:t>
            </a:r>
            <a:r>
              <a:rPr lang="en-US" dirty="0"/>
              <a:t> </a:t>
            </a:r>
          </a:p>
          <a:p>
            <a:r>
              <a:rPr lang="en-US" dirty="0"/>
              <a:t>Animations for Sobel: </a:t>
            </a:r>
            <a:r>
              <a:rPr lang="en-US" dirty="0">
                <a:hlinkClick r:id="rId7"/>
              </a:rPr>
              <a:t>https://www.youtube.com/watch?v=uihBwtPIBxM&amp;t=361s</a:t>
            </a:r>
            <a:r>
              <a:rPr lang="en-US" dirty="0"/>
              <a:t> </a:t>
            </a:r>
          </a:p>
          <a:p>
            <a:r>
              <a:rPr lang="en-US" dirty="0"/>
              <a:t>Animations for Canny: </a:t>
            </a:r>
            <a:r>
              <a:rPr lang="en-US" dirty="0">
                <a:hlinkClick r:id="rId8"/>
              </a:rPr>
              <a:t>https://www.youtube.com/watch?v=sRFM5IEqR2w</a:t>
            </a:r>
            <a:r>
              <a:rPr lang="en-US" dirty="0"/>
              <a:t> </a:t>
            </a:r>
          </a:p>
          <a:p>
            <a:pPr lvl="1"/>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32</a:t>
            </a:fld>
            <a:endParaRPr lang="en-US"/>
          </a:p>
        </p:txBody>
      </p:sp>
    </p:spTree>
    <p:extLst>
      <p:ext uri="{BB962C8B-B14F-4D97-AF65-F5344CB8AC3E}">
        <p14:creationId xmlns:p14="http://schemas.microsoft.com/office/powerpoint/2010/main" val="84198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a:xfrm>
            <a:off x="1202919" y="2011680"/>
            <a:ext cx="9784080" cy="4411174"/>
          </a:xfrm>
        </p:spPr>
        <p:txBody>
          <a:bodyPr/>
          <a:lstStyle/>
          <a:p>
            <a:r>
              <a:rPr lang="en-US" i="1" dirty="0"/>
              <a:t>Primary</a:t>
            </a:r>
            <a:r>
              <a:rPr lang="en-US" dirty="0"/>
              <a:t>: Develop Neural Net that can accurately segment an image of a rack into its component SKUs</a:t>
            </a:r>
          </a:p>
          <a:p>
            <a:r>
              <a:rPr lang="en-US" i="1" dirty="0"/>
              <a:t>Stretch</a:t>
            </a:r>
            <a:r>
              <a:rPr lang="en-US" dirty="0"/>
              <a:t>: Refine Neural Net to map segment images to their corresponding SKUs (i.e. Snickers, Kit-Kat, etc.)</a:t>
            </a:r>
          </a:p>
          <a:p>
            <a:r>
              <a:rPr lang="en-US" i="1" dirty="0"/>
              <a:t>Future State</a:t>
            </a:r>
            <a:r>
              <a:rPr lang="en-US" dirty="0"/>
              <a:t>: Further refine to estimate the stock level of an SKU (i.e. “fully stocked”, “almost out”, “out of stock”) and link with automated (or semi-automated) restock system</a:t>
            </a:r>
          </a:p>
        </p:txBody>
      </p:sp>
      <p:sp>
        <p:nvSpPr>
          <p:cNvPr id="4" name="Slide Number Placeholder 3"/>
          <p:cNvSpPr>
            <a:spLocks noGrp="1"/>
          </p:cNvSpPr>
          <p:nvPr>
            <p:ph type="sldNum" sz="quarter" idx="12"/>
          </p:nvPr>
        </p:nvSpPr>
        <p:spPr/>
        <p:txBody>
          <a:bodyPr/>
          <a:lstStyle/>
          <a:p>
            <a:fld id="{3F7797E6-B248-406C-B9DE-003C14E63641}" type="slidenum">
              <a:rPr lang="en-US" smtClean="0"/>
              <a:t>4</a:t>
            </a:fld>
            <a:endParaRPr lang="en-US"/>
          </a:p>
        </p:txBody>
      </p:sp>
    </p:spTree>
    <p:extLst>
      <p:ext uri="{BB962C8B-B14F-4D97-AF65-F5344CB8AC3E}">
        <p14:creationId xmlns:p14="http://schemas.microsoft.com/office/powerpoint/2010/main" val="3483472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Scope</a:t>
            </a:r>
          </a:p>
        </p:txBody>
      </p:sp>
      <p:sp>
        <p:nvSpPr>
          <p:cNvPr id="5" name="Content Placeholder 4"/>
          <p:cNvSpPr>
            <a:spLocks noGrp="1"/>
          </p:cNvSpPr>
          <p:nvPr>
            <p:ph sz="half" idx="1"/>
          </p:nvPr>
        </p:nvSpPr>
        <p:spPr>
          <a:xfrm>
            <a:off x="1205344" y="2011680"/>
            <a:ext cx="4754880" cy="4411174"/>
          </a:xfrm>
        </p:spPr>
        <p:txBody>
          <a:bodyPr/>
          <a:lstStyle/>
          <a:p>
            <a:r>
              <a:rPr lang="en-US" dirty="0"/>
              <a:t>4 images per day of 25 racks at 10 grocery stores taken over 10 business days (~1,000 total images)</a:t>
            </a:r>
          </a:p>
          <a:p>
            <a:r>
              <a:rPr lang="en-US" dirty="0"/>
              <a:t>~30 SKUs per rack (~30,000 SKUs)</a:t>
            </a:r>
          </a:p>
          <a:p>
            <a:r>
              <a:rPr lang="en-US" dirty="0"/>
              <a:t>Raw pixels per image: 640 x 480</a:t>
            </a:r>
          </a:p>
          <a:p>
            <a:r>
              <a:rPr lang="en-US" dirty="0"/>
              <a:t>Pixels in raw dataset: 307,200,000</a:t>
            </a:r>
          </a:p>
          <a:p>
            <a:r>
              <a:rPr lang="en-US" dirty="0"/>
              <a:t>Training data of ~10 images per unique SKU</a:t>
            </a:r>
          </a:p>
        </p:txBody>
      </p:sp>
      <p:pic>
        <p:nvPicPr>
          <p:cNvPr id="9" name="Content Placeholder 8"/>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30938" y="2331840"/>
            <a:ext cx="4754562" cy="3565921"/>
          </a:xfrm>
        </p:spPr>
      </p:pic>
      <p:sp>
        <p:nvSpPr>
          <p:cNvPr id="10" name="Slide Number Placeholder 9"/>
          <p:cNvSpPr>
            <a:spLocks noGrp="1"/>
          </p:cNvSpPr>
          <p:nvPr>
            <p:ph type="sldNum" sz="quarter" idx="12"/>
          </p:nvPr>
        </p:nvSpPr>
        <p:spPr/>
        <p:txBody>
          <a:bodyPr/>
          <a:lstStyle/>
          <a:p>
            <a:fld id="{3F7797E6-B248-406C-B9DE-003C14E63641}" type="slidenum">
              <a:rPr lang="en-US" smtClean="0"/>
              <a:t>5</a:t>
            </a:fld>
            <a:endParaRPr lang="en-US"/>
          </a:p>
        </p:txBody>
      </p:sp>
    </p:spTree>
    <p:extLst>
      <p:ext uri="{BB962C8B-B14F-4D97-AF65-F5344CB8AC3E}">
        <p14:creationId xmlns:p14="http://schemas.microsoft.com/office/powerpoint/2010/main" val="2603857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Open Source Computer vision software (OPENCV)</a:t>
            </a:r>
          </a:p>
        </p:txBody>
      </p:sp>
      <p:sp>
        <p:nvSpPr>
          <p:cNvPr id="7" name="Content Placeholder 6"/>
          <p:cNvSpPr>
            <a:spLocks noGrp="1"/>
          </p:cNvSpPr>
          <p:nvPr>
            <p:ph idx="1"/>
          </p:nvPr>
        </p:nvSpPr>
        <p:spPr>
          <a:xfrm>
            <a:off x="1202919" y="2011680"/>
            <a:ext cx="9784080" cy="4411174"/>
          </a:xfrm>
        </p:spPr>
        <p:txBody>
          <a:bodyPr/>
          <a:lstStyle/>
          <a:p>
            <a:r>
              <a:rPr lang="en-US" dirty="0"/>
              <a:t>OpenCV was built to provide a common infrastructure for computer vision applications and to accelerate the use of machine perception in the commercial products</a:t>
            </a:r>
          </a:p>
          <a:p>
            <a:endParaRPr lang="en-US" dirty="0"/>
          </a:p>
          <a:p>
            <a:r>
              <a:rPr lang="en-US" dirty="0"/>
              <a:t>The library has more than 2500 optimized algorithms, which includes a comprehensive set of both classic and state-of-the-art computer vision and machine learning algorithms</a:t>
            </a:r>
          </a:p>
          <a:p>
            <a:endParaRPr lang="en-US" dirty="0"/>
          </a:p>
          <a:p>
            <a:r>
              <a:rPr lang="en-US" dirty="0"/>
              <a:t>Started as Intel Research Initiative</a:t>
            </a:r>
          </a:p>
          <a:p>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6</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99083" y="256041"/>
            <a:ext cx="1740188" cy="1536895"/>
          </a:xfrm>
          <a:prstGeom prst="rect">
            <a:avLst/>
          </a:prstGeom>
        </p:spPr>
      </p:pic>
    </p:spTree>
    <p:extLst>
      <p:ext uri="{BB962C8B-B14F-4D97-AF65-F5344CB8AC3E}">
        <p14:creationId xmlns:p14="http://schemas.microsoft.com/office/powerpoint/2010/main" val="3068611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9" y="284176"/>
            <a:ext cx="10402272" cy="1508760"/>
          </a:xfrm>
        </p:spPr>
        <p:txBody>
          <a:bodyPr/>
          <a:lstStyle/>
          <a:p>
            <a:r>
              <a:rPr lang="en-US" dirty="0"/>
              <a:t>Image preprocessing – image denoising</a:t>
            </a:r>
          </a:p>
        </p:txBody>
      </p:sp>
      <p:sp>
        <p:nvSpPr>
          <p:cNvPr id="3" name="Content Placeholder 2"/>
          <p:cNvSpPr>
            <a:spLocks noGrp="1"/>
          </p:cNvSpPr>
          <p:nvPr>
            <p:ph sz="half" idx="1"/>
          </p:nvPr>
        </p:nvSpPr>
        <p:spPr>
          <a:xfrm>
            <a:off x="1205344" y="2011680"/>
            <a:ext cx="6278821" cy="4411174"/>
          </a:xfrm>
        </p:spPr>
        <p:txBody>
          <a:bodyPr>
            <a:normAutofit lnSpcReduction="10000"/>
          </a:bodyPr>
          <a:lstStyle/>
          <a:p>
            <a:r>
              <a:rPr lang="en-US" dirty="0"/>
              <a:t>Non-Local Means Denoising: </a:t>
            </a:r>
          </a:p>
          <a:p>
            <a:pPr marL="685800" lvl="1" indent="-457200">
              <a:buFont typeface="+mj-lt"/>
              <a:buAutoNum type="arabicPeriod"/>
            </a:pPr>
            <a:r>
              <a:rPr lang="en-US" dirty="0"/>
              <a:t>Take small window around a pixel</a:t>
            </a:r>
          </a:p>
          <a:p>
            <a:pPr marL="685800" lvl="1" indent="-457200">
              <a:buFont typeface="+mj-lt"/>
              <a:buAutoNum type="arabicPeriod"/>
            </a:pPr>
            <a:r>
              <a:rPr lang="en-US" dirty="0"/>
              <a:t>Search for similar windows in the image</a:t>
            </a:r>
          </a:p>
          <a:p>
            <a:pPr marL="685800" lvl="1" indent="-457200">
              <a:buFont typeface="+mj-lt"/>
              <a:buAutoNum type="arabicPeriod"/>
            </a:pPr>
            <a:r>
              <a:rPr lang="en-US" dirty="0"/>
              <a:t>Average all the windows</a:t>
            </a:r>
          </a:p>
          <a:p>
            <a:pPr marL="685800" lvl="1" indent="-457200">
              <a:buFont typeface="+mj-lt"/>
              <a:buAutoNum type="arabicPeriod"/>
            </a:pPr>
            <a:r>
              <a:rPr lang="en-US" dirty="0"/>
              <a:t>Replace the pixel with result </a:t>
            </a:r>
          </a:p>
          <a:p>
            <a:r>
              <a:rPr lang="en-US" dirty="0"/>
              <a:t>Basically smooths the image, but makes it more blurry</a:t>
            </a:r>
          </a:p>
          <a:p>
            <a:pPr marL="0" indent="0">
              <a:buNone/>
            </a:pPr>
            <a:endParaRPr lang="en-US" dirty="0"/>
          </a:p>
          <a:p>
            <a:r>
              <a:rPr lang="en-US" dirty="0"/>
              <a:t>Note: interestingly, when toggling this preprocessing, it didn’t seem to make much of a difference, even when trying to tune the denoising parameters </a:t>
            </a:r>
          </a:p>
          <a:p>
            <a:pPr lvl="1"/>
            <a:r>
              <a:rPr lang="en-US" dirty="0"/>
              <a:t>May be due to low res nature of our images</a:t>
            </a:r>
          </a:p>
          <a:p>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7</a:t>
            </a:fld>
            <a:endParaRPr lang="en-US"/>
          </a:p>
        </p:txBody>
      </p:sp>
      <p:pic>
        <p:nvPicPr>
          <p:cNvPr id="6" name="Content Placeholder 5"/>
          <p:cNvPicPr>
            <a:picLocks noGrp="1" noChangeAspect="1"/>
          </p:cNvPicPr>
          <p:nvPr>
            <p:ph sz="half" idx="2"/>
          </p:nvPr>
        </p:nvPicPr>
        <p:blipFill>
          <a:blip r:embed="rId3"/>
          <a:stretch>
            <a:fillRect/>
          </a:stretch>
        </p:blipFill>
        <p:spPr>
          <a:xfrm>
            <a:off x="7777074" y="2033588"/>
            <a:ext cx="3209925" cy="4162425"/>
          </a:xfrm>
          <a:prstGeom prst="rect">
            <a:avLst/>
          </a:prstGeom>
        </p:spPr>
      </p:pic>
    </p:spTree>
    <p:extLst>
      <p:ext uri="{BB962C8B-B14F-4D97-AF65-F5344CB8AC3E}">
        <p14:creationId xmlns:p14="http://schemas.microsoft.com/office/powerpoint/2010/main" val="3795457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Starting basic –  template matching</a:t>
            </a:r>
          </a:p>
        </p:txBody>
      </p:sp>
      <p:sp>
        <p:nvSpPr>
          <p:cNvPr id="7" name="Text Placeholder 6"/>
          <p:cNvSpPr>
            <a:spLocks noGrp="1"/>
          </p:cNvSpPr>
          <p:nvPr>
            <p:ph type="body" idx="1"/>
          </p:nvPr>
        </p:nvSpPr>
        <p:spPr>
          <a:xfrm>
            <a:off x="1207008" y="3163511"/>
            <a:ext cx="4754880" cy="743094"/>
          </a:xfrm>
        </p:spPr>
        <p:txBody>
          <a:bodyPr/>
          <a:lstStyle/>
          <a:p>
            <a:pPr algn="ctr"/>
            <a:r>
              <a:rPr lang="en-US" dirty="0"/>
              <a:t>Image</a:t>
            </a:r>
          </a:p>
        </p:txBody>
      </p:sp>
      <p:sp>
        <p:nvSpPr>
          <p:cNvPr id="9" name="Text Placeholder 8"/>
          <p:cNvSpPr>
            <a:spLocks noGrp="1"/>
          </p:cNvSpPr>
          <p:nvPr>
            <p:ph type="body" sz="quarter" idx="3"/>
          </p:nvPr>
        </p:nvSpPr>
        <p:spPr>
          <a:xfrm>
            <a:off x="6231230" y="3163511"/>
            <a:ext cx="4754880" cy="743094"/>
          </a:xfrm>
        </p:spPr>
        <p:txBody>
          <a:bodyPr/>
          <a:lstStyle/>
          <a:p>
            <a:pPr algn="ctr"/>
            <a:r>
              <a:rPr lang="en-US" dirty="0"/>
              <a:t>Template</a:t>
            </a:r>
          </a:p>
        </p:txBody>
      </p:sp>
      <p:sp>
        <p:nvSpPr>
          <p:cNvPr id="5" name="Slide Number Placeholder 4"/>
          <p:cNvSpPr>
            <a:spLocks noGrp="1"/>
          </p:cNvSpPr>
          <p:nvPr>
            <p:ph type="sldNum" sz="quarter" idx="12"/>
          </p:nvPr>
        </p:nvSpPr>
        <p:spPr/>
        <p:txBody>
          <a:bodyPr/>
          <a:lstStyle/>
          <a:p>
            <a:fld id="{3F7797E6-B248-406C-B9DE-003C14E63641}" type="slidenum">
              <a:rPr lang="en-US" smtClean="0"/>
              <a:t>8</a:t>
            </a:fld>
            <a:endParaRPr lang="en-US"/>
          </a:p>
        </p:txBody>
      </p:sp>
      <p:pic>
        <p:nvPicPr>
          <p:cNvPr id="11" name="Content Placeholder 10"/>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523186" y="4060449"/>
            <a:ext cx="4122777" cy="2362405"/>
          </a:xfrm>
          <a:prstGeom prst="rect">
            <a:avLst/>
          </a:prstGeom>
        </p:spPr>
      </p:pic>
      <p:pic>
        <p:nvPicPr>
          <p:cNvPr id="12" name="Content Placeholder 11"/>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7010121" y="4060448"/>
            <a:ext cx="3197366" cy="2363271"/>
          </a:xfrm>
          <a:prstGeom prst="rect">
            <a:avLst/>
          </a:prstGeom>
        </p:spPr>
      </p:pic>
      <p:sp>
        <p:nvSpPr>
          <p:cNvPr id="17" name="Text Placeholder 6"/>
          <p:cNvSpPr txBox="1">
            <a:spLocks/>
          </p:cNvSpPr>
          <p:nvPr/>
        </p:nvSpPr>
        <p:spPr>
          <a:xfrm>
            <a:off x="1207008" y="1894995"/>
            <a:ext cx="9779102" cy="1268516"/>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200"/>
              </a:spcBef>
              <a:spcAft>
                <a:spcPts val="200"/>
              </a:spcAft>
              <a:buClr>
                <a:schemeClr val="tx1"/>
              </a:buClr>
              <a:buFont typeface="Wingdings" pitchFamily="2" charset="2"/>
              <a:buNone/>
              <a:defRPr sz="2100" b="1"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tx1"/>
              </a:buClr>
              <a:buFont typeface="Wingdings" pitchFamily="2"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tx1"/>
              </a:buClr>
              <a:buFont typeface="Wingdings" pitchFamily="2"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9pPr>
          </a:lstStyle>
          <a:p>
            <a:r>
              <a:rPr lang="en-US" dirty="0"/>
              <a:t>This method of object detection simply slides the template image over the input image (as in 2D convolution) and compares the template and patch of input image under the template image.</a:t>
            </a:r>
          </a:p>
        </p:txBody>
      </p:sp>
    </p:spTree>
    <p:extLst>
      <p:ext uri="{BB962C8B-B14F-4D97-AF65-F5344CB8AC3E}">
        <p14:creationId xmlns:p14="http://schemas.microsoft.com/office/powerpoint/2010/main" val="384296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Template matching – example output</a:t>
            </a:r>
          </a:p>
        </p:txBody>
      </p:sp>
      <p:sp>
        <p:nvSpPr>
          <p:cNvPr id="7" name="Slide Number Placeholder 6"/>
          <p:cNvSpPr>
            <a:spLocks noGrp="1"/>
          </p:cNvSpPr>
          <p:nvPr>
            <p:ph type="sldNum" sz="quarter" idx="12"/>
          </p:nvPr>
        </p:nvSpPr>
        <p:spPr/>
        <p:txBody>
          <a:bodyPr/>
          <a:lstStyle/>
          <a:p>
            <a:fld id="{3F7797E6-B248-406C-B9DE-003C14E63641}" type="slidenum">
              <a:rPr lang="en-US" smtClean="0"/>
              <a:t>9</a:t>
            </a:fld>
            <a:endParaRPr lang="en-US"/>
          </a:p>
        </p:txBody>
      </p:sp>
      <p:pic>
        <p:nvPicPr>
          <p:cNvPr id="11" name="Content Placeholder 10"/>
          <p:cNvPicPr>
            <a:picLocks noGrp="1" noChangeAspect="1"/>
          </p:cNvPicPr>
          <p:nvPr>
            <p:ph sz="half" idx="1"/>
          </p:nvPr>
        </p:nvPicPr>
        <p:blipFill>
          <a:blip r:embed="rId3"/>
          <a:stretch>
            <a:fillRect/>
          </a:stretch>
        </p:blipFill>
        <p:spPr>
          <a:xfrm>
            <a:off x="1202917" y="1836353"/>
            <a:ext cx="2926647" cy="4983928"/>
          </a:xfrm>
          <a:prstGeom prst="rect">
            <a:avLst/>
          </a:prstGeom>
        </p:spPr>
      </p:pic>
      <p:pic>
        <p:nvPicPr>
          <p:cNvPr id="12" name="Content Placeholder 11"/>
          <p:cNvPicPr>
            <a:picLocks noGrp="1" noChangeAspect="1"/>
          </p:cNvPicPr>
          <p:nvPr>
            <p:ph sz="half" idx="2"/>
          </p:nvPr>
        </p:nvPicPr>
        <p:blipFill>
          <a:blip r:embed="rId4"/>
          <a:stretch>
            <a:fillRect/>
          </a:stretch>
        </p:blipFill>
        <p:spPr>
          <a:xfrm>
            <a:off x="7633252" y="1836353"/>
            <a:ext cx="3025675" cy="4964712"/>
          </a:xfrm>
          <a:prstGeom prst="rect">
            <a:avLst/>
          </a:prstGeom>
        </p:spPr>
      </p:pic>
      <p:sp>
        <p:nvSpPr>
          <p:cNvPr id="15" name="Content Placeholder 5"/>
          <p:cNvSpPr txBox="1">
            <a:spLocks/>
          </p:cNvSpPr>
          <p:nvPr/>
        </p:nvSpPr>
        <p:spPr>
          <a:xfrm>
            <a:off x="4129564" y="2117035"/>
            <a:ext cx="3503688" cy="4305819"/>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None/>
            </a:pPr>
            <a:r>
              <a:rPr lang="en-US" dirty="0"/>
              <a:t>Note: “most matched” value is top left of rectangle</a:t>
            </a:r>
          </a:p>
          <a:p>
            <a:endParaRPr lang="en-US" dirty="0"/>
          </a:p>
          <a:p>
            <a:pPr marL="0" indent="0">
              <a:buNone/>
            </a:pPr>
            <a:r>
              <a:rPr lang="en-US" dirty="0"/>
              <a:t>We see initial attempt did not do very well</a:t>
            </a:r>
          </a:p>
          <a:p>
            <a:endParaRPr lang="en-US" dirty="0"/>
          </a:p>
          <a:p>
            <a:endParaRPr lang="en-US" dirty="0"/>
          </a:p>
        </p:txBody>
      </p:sp>
    </p:spTree>
    <p:extLst>
      <p:ext uri="{BB962C8B-B14F-4D97-AF65-F5344CB8AC3E}">
        <p14:creationId xmlns:p14="http://schemas.microsoft.com/office/powerpoint/2010/main" val="5451302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TM03090430[[fn=Banded]]</Template>
  <TotalTime>953</TotalTime>
  <Words>1584</Words>
  <Application>Microsoft Office PowerPoint</Application>
  <PresentationFormat>Widescreen</PresentationFormat>
  <Paragraphs>263</Paragraphs>
  <Slides>32</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Algerian</vt:lpstr>
      <vt:lpstr>Arial</vt:lpstr>
      <vt:lpstr>Calibri</vt:lpstr>
      <vt:lpstr>Corbel</vt:lpstr>
      <vt:lpstr>Wingdings</vt:lpstr>
      <vt:lpstr>Wingdings 2</vt:lpstr>
      <vt:lpstr>Banded</vt:lpstr>
      <vt:lpstr>Automating PoP Stock Check via Deep Learning</vt:lpstr>
      <vt:lpstr>PopSpots</vt:lpstr>
      <vt:lpstr>Business Case</vt:lpstr>
      <vt:lpstr>Objectives</vt:lpstr>
      <vt:lpstr>Data Scope</vt:lpstr>
      <vt:lpstr>Open Source Computer vision software (OPENCV)</vt:lpstr>
      <vt:lpstr>Image preprocessing – image denoising</vt:lpstr>
      <vt:lpstr>Starting basic –  template matching</vt:lpstr>
      <vt:lpstr>Template matching – example output</vt:lpstr>
      <vt:lpstr>Kernel Convolution</vt:lpstr>
      <vt:lpstr>Sobel Edge Detection</vt:lpstr>
      <vt:lpstr>Sobel Edge detection</vt:lpstr>
      <vt:lpstr>Canny edge detection</vt:lpstr>
      <vt:lpstr>Canny edge detection</vt:lpstr>
      <vt:lpstr>Canny edge detection:   Hysteresis Thresholding</vt:lpstr>
      <vt:lpstr>Sobel and Canny edge detection</vt:lpstr>
      <vt:lpstr>Template matching example output with edges</vt:lpstr>
      <vt:lpstr>issues with template matching</vt:lpstr>
      <vt:lpstr>Pseudo-scale-invariance</vt:lpstr>
      <vt:lpstr>Pseudo-rotation-invariance</vt:lpstr>
      <vt:lpstr>ORB (Oriented-FASt and rotated-brief) algorithm</vt:lpstr>
      <vt:lpstr>Example of using ORB for feature matching</vt:lpstr>
      <vt:lpstr>Approach #2: Deep Learning</vt:lpstr>
      <vt:lpstr>Deep Learning | software Comparison</vt:lpstr>
      <vt:lpstr>Deep Learning | Tool Selection</vt:lpstr>
      <vt:lpstr>Deep LEARNING | Model Selection</vt:lpstr>
      <vt:lpstr>Deep LEARNING | Faster R-CNN</vt:lpstr>
      <vt:lpstr>Modeling Challenges</vt:lpstr>
      <vt:lpstr>Implementation Challenges</vt:lpstr>
      <vt:lpstr>NEXT STEPS</vt:lpstr>
      <vt:lpstr>Questions</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Automating PoP Stock Check via Deep Learning</dc:title>
  <dc:creator>Brooks Beckelman</dc:creator>
  <cp:lastModifiedBy>Sean</cp:lastModifiedBy>
  <cp:revision>51</cp:revision>
  <dcterms:created xsi:type="dcterms:W3CDTF">2016-11-26T23:58:17Z</dcterms:created>
  <dcterms:modified xsi:type="dcterms:W3CDTF">2016-11-30T03:34:57Z</dcterms:modified>
</cp:coreProperties>
</file>